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261" r:id="rId2"/>
    <p:sldId id="290" r:id="rId3"/>
    <p:sldId id="259" r:id="rId4"/>
    <p:sldId id="297" r:id="rId5"/>
    <p:sldId id="286" r:id="rId6"/>
    <p:sldId id="287" r:id="rId7"/>
    <p:sldId id="294" r:id="rId8"/>
    <p:sldId id="298" r:id="rId9"/>
    <p:sldId id="299" r:id="rId10"/>
    <p:sldId id="293" r:id="rId11"/>
    <p:sldId id="291" r:id="rId12"/>
    <p:sldId id="302" r:id="rId13"/>
    <p:sldId id="278" r:id="rId14"/>
    <p:sldId id="280" r:id="rId15"/>
    <p:sldId id="279" r:id="rId16"/>
    <p:sldId id="295" r:id="rId17"/>
    <p:sldId id="260" r:id="rId18"/>
    <p:sldId id="325" r:id="rId19"/>
    <p:sldId id="281" r:id="rId20"/>
    <p:sldId id="282" r:id="rId21"/>
    <p:sldId id="283" r:id="rId22"/>
    <p:sldId id="326" r:id="rId23"/>
    <p:sldId id="284" r:id="rId24"/>
    <p:sldId id="285" r:id="rId25"/>
    <p:sldId id="327" r:id="rId26"/>
    <p:sldId id="296" r:id="rId27"/>
    <p:sldId id="292" r:id="rId28"/>
    <p:sldId id="311" r:id="rId29"/>
    <p:sldId id="312" r:id="rId30"/>
    <p:sldId id="317" r:id="rId31"/>
    <p:sldId id="316" r:id="rId32"/>
    <p:sldId id="318" r:id="rId33"/>
    <p:sldId id="319" r:id="rId34"/>
    <p:sldId id="320" r:id="rId35"/>
    <p:sldId id="321" r:id="rId36"/>
    <p:sldId id="322" r:id="rId37"/>
    <p:sldId id="267" r:id="rId38"/>
    <p:sldId id="303" r:id="rId39"/>
    <p:sldId id="256" r:id="rId40"/>
    <p:sldId id="257" r:id="rId41"/>
    <p:sldId id="266" r:id="rId42"/>
    <p:sldId id="300" r:id="rId43"/>
    <p:sldId id="301" r:id="rId44"/>
    <p:sldId id="323" r:id="rId45"/>
    <p:sldId id="329" r:id="rId46"/>
    <p:sldId id="324" r:id="rId47"/>
    <p:sldId id="332" r:id="rId48"/>
    <p:sldId id="331" r:id="rId49"/>
    <p:sldId id="330" r:id="rId50"/>
    <p:sldId id="268" r:id="rId5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9C7C3F8-B268-48C0-A8F0-9E2C11FEE969}" type="datetimeFigureOut">
              <a:rPr lang="ru-RU" smtClean="0"/>
              <a:pPr/>
              <a:t>28.11.2013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3A5B16-DB91-49E3-B306-483228CB1532}"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E4DFC43B-4ABE-4725-9807-1C6A5F780321}" type="datetimeFigureOut">
              <a:rPr lang="ru-RU" smtClean="0"/>
              <a:pPr/>
              <a:t>28.11.2013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6F1DAF7-9B9C-4DC9-AFDA-9D1D05EA01B7}"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4DFC43B-4ABE-4725-9807-1C6A5F780321}" type="datetimeFigureOut">
              <a:rPr lang="ru-RU" smtClean="0"/>
              <a:pPr/>
              <a:t>28.11.2013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6F1DAF7-9B9C-4DC9-AFDA-9D1D05EA01B7}"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4DFC43B-4ABE-4725-9807-1C6A5F780321}" type="datetimeFigureOut">
              <a:rPr lang="ru-RU" smtClean="0"/>
              <a:pPr/>
              <a:t>28.11.2013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6F1DAF7-9B9C-4DC9-AFDA-9D1D05EA01B7}"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38"/>
            <a:ext cx="8229600" cy="5851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Дата 3"/>
          <p:cNvSpPr>
            <a:spLocks noGrp="1"/>
          </p:cNvSpPr>
          <p:nvPr>
            <p:ph type="dt" sz="half" idx="10"/>
          </p:nvPr>
        </p:nvSpPr>
        <p:spPr/>
        <p:txBody>
          <a:bodyPr/>
          <a:lstStyle>
            <a:lvl1pPr>
              <a:defRPr/>
            </a:lvl1pPr>
          </a:lstStyle>
          <a:p>
            <a:pPr>
              <a:defRPr/>
            </a:pPr>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2A43FE71-F7EF-44C6-A1FD-E20ED4DAB400}"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4DFC43B-4ABE-4725-9807-1C6A5F780321}" type="datetimeFigureOut">
              <a:rPr lang="ru-RU" smtClean="0"/>
              <a:pPr/>
              <a:t>28.11.2013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6F1DAF7-9B9C-4DC9-AFDA-9D1D05EA01B7}"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E4DFC43B-4ABE-4725-9807-1C6A5F780321}" type="datetimeFigureOut">
              <a:rPr lang="ru-RU" smtClean="0"/>
              <a:pPr/>
              <a:t>28.11.2013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6F1DAF7-9B9C-4DC9-AFDA-9D1D05EA01B7}"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E4DFC43B-4ABE-4725-9807-1C6A5F780321}" type="datetimeFigureOut">
              <a:rPr lang="ru-RU" smtClean="0"/>
              <a:pPr/>
              <a:t>28.11.2013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6F1DAF7-9B9C-4DC9-AFDA-9D1D05EA01B7}"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E4DFC43B-4ABE-4725-9807-1C6A5F780321}" type="datetimeFigureOut">
              <a:rPr lang="ru-RU" smtClean="0"/>
              <a:pPr/>
              <a:t>28.11.2013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6F1DAF7-9B9C-4DC9-AFDA-9D1D05EA01B7}"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E4DFC43B-4ABE-4725-9807-1C6A5F780321}" type="datetimeFigureOut">
              <a:rPr lang="ru-RU" smtClean="0"/>
              <a:pPr/>
              <a:t>28.11.2013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6F1DAF7-9B9C-4DC9-AFDA-9D1D05EA01B7}"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4DFC43B-4ABE-4725-9807-1C6A5F780321}" type="datetimeFigureOut">
              <a:rPr lang="ru-RU" smtClean="0"/>
              <a:pPr/>
              <a:t>28.11.2013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6F1DAF7-9B9C-4DC9-AFDA-9D1D05EA01B7}"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4DFC43B-4ABE-4725-9807-1C6A5F780321}" type="datetimeFigureOut">
              <a:rPr lang="ru-RU" smtClean="0"/>
              <a:pPr/>
              <a:t>28.11.2013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6F1DAF7-9B9C-4DC9-AFDA-9D1D05EA01B7}"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4DFC43B-4ABE-4725-9807-1C6A5F780321}" type="datetimeFigureOut">
              <a:rPr lang="ru-RU" smtClean="0"/>
              <a:pPr/>
              <a:t>28.11.2013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6F1DAF7-9B9C-4DC9-AFDA-9D1D05EA01B7}"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DFC43B-4ABE-4725-9807-1C6A5F780321}" type="datetimeFigureOut">
              <a:rPr lang="ru-RU" smtClean="0"/>
              <a:pPr/>
              <a:t>28.11.2013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DAF7-9B9C-4DC9-AFDA-9D1D05EA01B7}"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elochka16.caduk.ru/DswMedia/fgotdoshkobr.doc"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71538" y="1071546"/>
            <a:ext cx="7572428" cy="1012823"/>
          </a:xfrm>
        </p:spPr>
        <p:txBody>
          <a:bodyPr>
            <a:noAutofit/>
          </a:bodyPr>
          <a:lstStyle/>
          <a:p>
            <a:r>
              <a:rPr lang="ru-RU" sz="1800" b="1" dirty="0" smtClean="0">
                <a:solidFill>
                  <a:schemeClr val="accent3">
                    <a:lumMod val="50000"/>
                  </a:schemeClr>
                </a:solidFill>
              </a:rPr>
              <a:t>Муниципальное бюджетное дошкольное образовательное учреждение</a:t>
            </a:r>
            <a:br>
              <a:rPr lang="ru-RU" sz="1800" b="1" dirty="0" smtClean="0">
                <a:solidFill>
                  <a:schemeClr val="accent3">
                    <a:lumMod val="50000"/>
                  </a:schemeClr>
                </a:solidFill>
              </a:rPr>
            </a:br>
            <a:r>
              <a:rPr lang="ru-RU" sz="1800" b="1" dirty="0" smtClean="0">
                <a:solidFill>
                  <a:schemeClr val="accent3">
                    <a:lumMod val="50000"/>
                  </a:schemeClr>
                </a:solidFill>
              </a:rPr>
              <a:t>детский сад комбинированного вида № 7 города Пензы</a:t>
            </a:r>
            <a:endParaRPr lang="ru-RU" sz="1800" b="1" dirty="0">
              <a:solidFill>
                <a:schemeClr val="accent3">
                  <a:lumMod val="50000"/>
                </a:schemeClr>
              </a:solidFill>
            </a:endParaRPr>
          </a:p>
        </p:txBody>
      </p:sp>
      <p:sp>
        <p:nvSpPr>
          <p:cNvPr id="4" name="Содержимое 2"/>
          <p:cNvSpPr>
            <a:spLocks noGrp="1"/>
          </p:cNvSpPr>
          <p:nvPr>
            <p:ph type="subTitle" idx="1"/>
          </p:nvPr>
        </p:nvSpPr>
        <p:spPr>
          <a:xfrm>
            <a:off x="2214546" y="2357430"/>
            <a:ext cx="4929222" cy="2428892"/>
          </a:xfrm>
          <a:prstGeom prst="rect">
            <a:avLst/>
          </a:prstGeom>
        </p:spPr>
        <p:txBody>
          <a:bodyPr vert="horz" lIns="91440" tIns="45720" rIns="91440" bIns="45720" rtlCol="0">
            <a:normAutofit fontScale="700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ru-RU" b="1" dirty="0" smtClean="0">
                <a:solidFill>
                  <a:schemeClr val="accent3">
                    <a:lumMod val="50000"/>
                  </a:schemeClr>
                </a:solidFill>
              </a:rPr>
              <a:t>Школа повышения педагогического мастерства педагогов ДОУ</a:t>
            </a:r>
            <a:endParaRPr lang="ru-RU" dirty="0" smtClean="0">
              <a:solidFill>
                <a:schemeClr val="accent3">
                  <a:lumMod val="50000"/>
                </a:schemeClr>
              </a:solidFill>
            </a:endParaRPr>
          </a:p>
          <a:p>
            <a:endParaRPr lang="ru-RU" dirty="0" smtClean="0">
              <a:solidFill>
                <a:schemeClr val="accent3">
                  <a:lumMod val="50000"/>
                </a:schemeClr>
              </a:solidFill>
            </a:endParaRPr>
          </a:p>
          <a:p>
            <a:r>
              <a:rPr lang="ru-RU" i="1" dirty="0" smtClean="0">
                <a:solidFill>
                  <a:schemeClr val="accent3">
                    <a:lumMod val="50000"/>
                  </a:schemeClr>
                </a:solidFill>
              </a:rPr>
              <a:t>Организация непосредственно-образовательной деятельности с воспитанниками в соответствии с ФГТ</a:t>
            </a:r>
            <a:endParaRPr lang="ru-RU" i="1" dirty="0">
              <a:solidFill>
                <a:schemeClr val="accent3">
                  <a:lumMod val="50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r="-1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115196" cy="3654428"/>
          </a:xfrm>
        </p:spPr>
        <p:txBody>
          <a:bodyPr>
            <a:normAutofit fontScale="90000"/>
          </a:bodyPr>
          <a:lstStyle/>
          <a:p>
            <a:r>
              <a:rPr lang="ru-RU" b="1" dirty="0" smtClean="0">
                <a:solidFill>
                  <a:srgbClr val="FF0000"/>
                </a:solidFill>
              </a:rPr>
              <a:t/>
            </a:r>
            <a:br>
              <a:rPr lang="ru-RU" b="1" dirty="0" smtClean="0">
                <a:solidFill>
                  <a:srgbClr val="FF0000"/>
                </a:solidFill>
              </a:rPr>
            </a:br>
            <a:r>
              <a:rPr lang="ru-RU" b="1" dirty="0" smtClean="0">
                <a:solidFill>
                  <a:srgbClr val="FF0000"/>
                </a:solidFill>
              </a:rPr>
              <a:t>Остановимся более подробно на формах организации образовательной деятельности</a:t>
            </a:r>
            <a:endParaRPr lang="ru-RU" b="1" dirty="0">
              <a:solidFill>
                <a:srgbClr val="FF0000"/>
              </a:solidFill>
            </a:endParaRPr>
          </a:p>
        </p:txBody>
      </p:sp>
      <p:pic>
        <p:nvPicPr>
          <p:cNvPr id="5" name="Содержимое 4" descr="thumb800x600x1x16777215_56.jpg"/>
          <p:cNvPicPr>
            <a:picLocks noGrp="1" noChangeAspect="1"/>
          </p:cNvPicPr>
          <p:nvPr>
            <p:ph idx="1"/>
          </p:nvPr>
        </p:nvPicPr>
        <p:blipFill>
          <a:blip r:embed="rId3" cstate="print">
            <a:clrChange>
              <a:clrFrom>
                <a:srgbClr val="FFFFFF"/>
              </a:clrFrom>
              <a:clrTo>
                <a:srgbClr val="FFFFFF">
                  <a:alpha val="0"/>
                </a:srgbClr>
              </a:clrTo>
            </a:clrChange>
          </a:blip>
          <a:stretch>
            <a:fillRect/>
          </a:stretch>
        </p:blipFill>
        <p:spPr>
          <a:xfrm>
            <a:off x="6096518" y="2332037"/>
            <a:ext cx="3047482" cy="4525963"/>
          </a:xfrm>
        </p:spPr>
      </p:pic>
    </p:spTree>
  </p:cSld>
  <p:clrMapOvr>
    <a:masterClrMapping/>
  </p:clrMapOvr>
  <p:transition spd="med">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r="-1000"/>
          </a:stretch>
        </a:blipFill>
        <a:effectLst/>
      </p:bgPr>
    </p:bg>
    <p:spTree>
      <p:nvGrpSpPr>
        <p:cNvPr id="1" name=""/>
        <p:cNvGrpSpPr/>
        <p:nvPr/>
      </p:nvGrpSpPr>
      <p:grpSpPr>
        <a:xfrm>
          <a:off x="0" y="0"/>
          <a:ext cx="0" cy="0"/>
          <a:chOff x="0" y="0"/>
          <a:chExt cx="0" cy="0"/>
        </a:xfrm>
      </p:grpSpPr>
      <p:sp>
        <p:nvSpPr>
          <p:cNvPr id="18" name="Заголовок 17"/>
          <p:cNvSpPr>
            <a:spLocks noGrp="1"/>
          </p:cNvSpPr>
          <p:nvPr>
            <p:ph type="title"/>
          </p:nvPr>
        </p:nvSpPr>
        <p:spPr>
          <a:xfrm>
            <a:off x="323528" y="1484784"/>
            <a:ext cx="5040560" cy="792088"/>
          </a:xfrm>
        </p:spPr>
        <p:txBody>
          <a:bodyPr>
            <a:normAutofit fontScale="90000"/>
          </a:bodyPr>
          <a:lstStyle/>
          <a:p>
            <a:r>
              <a:rPr lang="ru-RU" sz="2000" b="1" i="1" dirty="0" smtClean="0">
                <a:solidFill>
                  <a:schemeClr val="dk1"/>
                </a:solidFill>
              </a:rPr>
              <a:t>Деятельность</a:t>
            </a:r>
            <a:r>
              <a:rPr lang="ru-RU" sz="2000" dirty="0" smtClean="0">
                <a:solidFill>
                  <a:schemeClr val="dk1"/>
                </a:solidFill>
              </a:rPr>
              <a:t> – это процесс активности, при котором цели и мотивы совпадают.  </a:t>
            </a:r>
            <a:r>
              <a:rPr lang="ru-RU" dirty="0" smtClean="0">
                <a:solidFill>
                  <a:schemeClr val="dk1"/>
                </a:solidFill>
              </a:rPr>
              <a:t/>
            </a:r>
            <a:br>
              <a:rPr lang="ru-RU" dirty="0" smtClean="0">
                <a:solidFill>
                  <a:schemeClr val="dk1"/>
                </a:solidFill>
              </a:rPr>
            </a:br>
            <a:endParaRPr lang="ru-RU" dirty="0"/>
          </a:p>
        </p:txBody>
      </p:sp>
      <p:pic>
        <p:nvPicPr>
          <p:cNvPr id="4" name="Содержимое 3" descr="45486bcfe260.png"/>
          <p:cNvPicPr>
            <a:picLocks noGrp="1" noChangeAspect="1"/>
          </p:cNvPicPr>
          <p:nvPr>
            <p:ph idx="1"/>
          </p:nvPr>
        </p:nvPicPr>
        <p:blipFill>
          <a:blip r:embed="rId3" cstate="print"/>
          <a:stretch>
            <a:fillRect/>
          </a:stretch>
        </p:blipFill>
        <p:spPr>
          <a:xfrm>
            <a:off x="6109508" y="1556793"/>
            <a:ext cx="3034492" cy="2232248"/>
          </a:xfrm>
        </p:spPr>
      </p:pic>
      <p:sp>
        <p:nvSpPr>
          <p:cNvPr id="23" name="Текст 22"/>
          <p:cNvSpPr>
            <a:spLocks noGrp="1"/>
          </p:cNvSpPr>
          <p:nvPr>
            <p:ph type="body" sz="half" idx="2"/>
          </p:nvPr>
        </p:nvSpPr>
        <p:spPr>
          <a:xfrm>
            <a:off x="457200" y="2060848"/>
            <a:ext cx="4474840" cy="4065315"/>
          </a:xfrm>
        </p:spPr>
        <p:txBody>
          <a:bodyPr>
            <a:normAutofit lnSpcReduction="10000"/>
          </a:bodyPr>
          <a:lstStyle/>
          <a:p>
            <a:r>
              <a:rPr lang="ru-RU" sz="1800" b="1" u="sng" dirty="0" smtClean="0">
                <a:solidFill>
                  <a:schemeClr val="tx2">
                    <a:lumMod val="75000"/>
                  </a:schemeClr>
                </a:solidFill>
              </a:rPr>
              <a:t>Форма организации образовательной  деятельности</a:t>
            </a:r>
            <a:r>
              <a:rPr lang="ru-RU" sz="1800" u="sng" dirty="0" smtClean="0">
                <a:solidFill>
                  <a:schemeClr val="tx2">
                    <a:lumMod val="75000"/>
                  </a:schemeClr>
                </a:solidFill>
              </a:rPr>
              <a:t> </a:t>
            </a:r>
            <a:r>
              <a:rPr lang="ru-RU" sz="1800" dirty="0" smtClean="0"/>
              <a:t>- это способ организации обучения, который осуществляется в определенном порядке и режиме. </a:t>
            </a:r>
          </a:p>
          <a:p>
            <a:endParaRPr lang="ru-RU" sz="1800" dirty="0" smtClean="0"/>
          </a:p>
          <a:p>
            <a:r>
              <a:rPr lang="ru-RU" sz="1800" b="1" u="sng" dirty="0" smtClean="0">
                <a:solidFill>
                  <a:schemeClr val="tx2">
                    <a:lumMod val="75000"/>
                  </a:schemeClr>
                </a:solidFill>
              </a:rPr>
              <a:t>Формы отличаются:</a:t>
            </a:r>
          </a:p>
          <a:p>
            <a:pPr lvl="0">
              <a:buFont typeface="Wingdings" pitchFamily="2" charset="2"/>
              <a:buChar char="v"/>
            </a:pPr>
            <a:r>
              <a:rPr lang="ru-RU" sz="1800" dirty="0" smtClean="0"/>
              <a:t>по количественному составу участников, </a:t>
            </a:r>
          </a:p>
          <a:p>
            <a:pPr lvl="0">
              <a:buFont typeface="Wingdings" pitchFamily="2" charset="2"/>
              <a:buChar char="v"/>
            </a:pPr>
            <a:r>
              <a:rPr lang="ru-RU" sz="1800" dirty="0" smtClean="0"/>
              <a:t>характеру взаимодействия между ними, </a:t>
            </a:r>
          </a:p>
          <a:p>
            <a:pPr lvl="0">
              <a:buFont typeface="Wingdings" pitchFamily="2" charset="2"/>
              <a:buChar char="v"/>
            </a:pPr>
            <a:r>
              <a:rPr lang="ru-RU" sz="1800" dirty="0" smtClean="0"/>
              <a:t>способам деятельности, </a:t>
            </a:r>
          </a:p>
          <a:p>
            <a:pPr marL="342900" lvl="0" indent="-342900">
              <a:buFont typeface="Wingdings" pitchFamily="2" charset="2"/>
              <a:buChar char="v"/>
            </a:pPr>
            <a:r>
              <a:rPr lang="ru-RU" sz="1800" dirty="0" smtClean="0"/>
              <a:t>месту проведения.</a:t>
            </a:r>
          </a:p>
          <a:p>
            <a:endParaRPr lang="ru-RU" sz="1800" dirty="0" smtClean="0"/>
          </a:p>
          <a:p>
            <a:r>
              <a:rPr lang="ru-RU" sz="1800" dirty="0" smtClean="0"/>
              <a:t>В детском саду используются фронтальные, групповые, индивидуальные формы организованного обучения.</a:t>
            </a:r>
          </a:p>
          <a:p>
            <a:endParaRPr lang="ru-RU" dirty="0"/>
          </a:p>
        </p:txBody>
      </p:sp>
      <p:grpSp>
        <p:nvGrpSpPr>
          <p:cNvPr id="11265" name="Group 1"/>
          <p:cNvGrpSpPr>
            <a:grpSpLocks noChangeAspect="1"/>
          </p:cNvGrpSpPr>
          <p:nvPr/>
        </p:nvGrpSpPr>
        <p:grpSpPr bwMode="auto">
          <a:xfrm>
            <a:off x="0" y="1371600"/>
            <a:ext cx="114300" cy="114300"/>
            <a:chOff x="4399" y="6206"/>
            <a:chExt cx="141" cy="139"/>
          </a:xfrm>
        </p:grpSpPr>
        <p:sp>
          <p:nvSpPr>
            <p:cNvPr id="11266" name="AutoShape 2"/>
            <p:cNvSpPr>
              <a:spLocks noChangeAspect="1" noChangeArrowheads="1" noTextEdit="1"/>
            </p:cNvSpPr>
            <p:nvPr/>
          </p:nvSpPr>
          <p:spPr bwMode="auto">
            <a:xfrm>
              <a:off x="4399" y="6206"/>
              <a:ext cx="141" cy="139"/>
            </a:xfrm>
            <a:prstGeom prst="rect">
              <a:avLst/>
            </a:prstGeom>
            <a:noFill/>
          </p:spPr>
          <p:txBody>
            <a:bodyPr vert="horz" wrap="square" lIns="91440" tIns="45720" rIns="91440" bIns="45720" numCol="1" anchor="t" anchorCtr="0" compatLnSpc="1">
              <a:prstTxWarp prst="textNoShape">
                <a:avLst/>
              </a:prstTxWarp>
            </a:bodyPr>
            <a:lstStyle/>
            <a:p>
              <a:endParaRPr lang="ru-RU"/>
            </a:p>
          </p:txBody>
        </p:sp>
      </p:grpSp>
      <p:sp>
        <p:nvSpPr>
          <p:cNvPr id="11272" name="Rectangle 8"/>
          <p:cNvSpPr>
            <a:spLocks noChangeArrowheads="1"/>
          </p:cNvSpPr>
          <p:nvPr/>
        </p:nvSpPr>
        <p:spPr bwMode="auto">
          <a:xfrm>
            <a:off x="0" y="43934"/>
            <a:ext cx="6876256"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ru-RU"/>
          </a:p>
        </p:txBody>
      </p:sp>
      <p:sp>
        <p:nvSpPr>
          <p:cNvPr id="11274" name="Rectangle 10"/>
          <p:cNvSpPr>
            <a:spLocks noChangeArrowheads="1"/>
          </p:cNvSpPr>
          <p:nvPr/>
        </p:nvSpPr>
        <p:spPr bwMode="auto">
          <a:xfrm>
            <a:off x="0" y="914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pitchFamily="34" charset="0"/>
                <a:cs typeface="Arial" pitchFamily="34" charset="0"/>
              </a:rPr>
              <a:t/>
            </a:r>
            <a:br>
              <a:rPr kumimoji="0" lang="ru-RU" sz="1800" b="0" i="0" u="none" strike="noStrike" cap="none" normalizeH="0" baseline="0" smtClean="0">
                <a:ln>
                  <a:noFill/>
                </a:ln>
                <a:solidFill>
                  <a:schemeClr val="tx1"/>
                </a:solidFill>
                <a:effectLst/>
                <a:latin typeface="Arial" pitchFamily="34" charset="0"/>
                <a:cs typeface="Arial" pitchFamily="34" charset="0"/>
              </a:rPr>
            </a:br>
            <a:endParaRPr kumimoji="0" lang="ru-RU"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spd="med">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r="-1000"/>
          </a:stretch>
        </a:blipFill>
        <a:effectLst/>
      </p:bgPr>
    </p:bg>
    <p:spTree>
      <p:nvGrpSpPr>
        <p:cNvPr id="1" name=""/>
        <p:cNvGrpSpPr/>
        <p:nvPr/>
      </p:nvGrpSpPr>
      <p:grpSpPr>
        <a:xfrm>
          <a:off x="0" y="0"/>
          <a:ext cx="0" cy="0"/>
          <a:chOff x="0" y="0"/>
          <a:chExt cx="0" cy="0"/>
        </a:xfrm>
      </p:grpSpPr>
      <p:sp>
        <p:nvSpPr>
          <p:cNvPr id="18" name="Заголовок 17"/>
          <p:cNvSpPr>
            <a:spLocks noGrp="1"/>
          </p:cNvSpPr>
          <p:nvPr>
            <p:ph type="title"/>
          </p:nvPr>
        </p:nvSpPr>
        <p:spPr>
          <a:xfrm>
            <a:off x="323528" y="1484784"/>
            <a:ext cx="5616624" cy="792088"/>
          </a:xfrm>
        </p:spPr>
        <p:txBody>
          <a:bodyPr>
            <a:normAutofit fontScale="90000"/>
          </a:bodyPr>
          <a:lstStyle/>
          <a:p>
            <a:r>
              <a:rPr lang="ru-RU" dirty="0" smtClean="0">
                <a:solidFill>
                  <a:schemeClr val="accent1">
                    <a:lumMod val="75000"/>
                  </a:schemeClr>
                </a:solidFill>
              </a:rPr>
              <a:t>Одной из форм </a:t>
            </a:r>
            <a:r>
              <a:rPr lang="ru-RU" dirty="0" smtClean="0">
                <a:solidFill>
                  <a:schemeClr val="accent1">
                    <a:lumMod val="75000"/>
                  </a:schemeClr>
                </a:solidFill>
              </a:rPr>
              <a:t>организации обучения в дошкольном образовательном учреждении является непосредственно образовательная деятельность (НОД).</a:t>
            </a:r>
            <a:endParaRPr lang="ru-RU" dirty="0">
              <a:solidFill>
                <a:schemeClr val="accent1">
                  <a:lumMod val="75000"/>
                </a:schemeClr>
              </a:solidFill>
            </a:endParaRPr>
          </a:p>
        </p:txBody>
      </p:sp>
      <p:pic>
        <p:nvPicPr>
          <p:cNvPr id="4" name="Содержимое 3" descr="45486bcfe260.png"/>
          <p:cNvPicPr>
            <a:picLocks noGrp="1" noChangeAspect="1"/>
          </p:cNvPicPr>
          <p:nvPr>
            <p:ph idx="1"/>
          </p:nvPr>
        </p:nvPicPr>
        <p:blipFill>
          <a:blip r:embed="rId3" cstate="print"/>
          <a:stretch>
            <a:fillRect/>
          </a:stretch>
        </p:blipFill>
        <p:spPr>
          <a:xfrm>
            <a:off x="5652120" y="3356992"/>
            <a:ext cx="3034492" cy="2232248"/>
          </a:xfrm>
        </p:spPr>
      </p:pic>
      <p:sp>
        <p:nvSpPr>
          <p:cNvPr id="23" name="Текст 22"/>
          <p:cNvSpPr>
            <a:spLocks noGrp="1"/>
          </p:cNvSpPr>
          <p:nvPr>
            <p:ph type="body" sz="half" idx="2"/>
          </p:nvPr>
        </p:nvSpPr>
        <p:spPr>
          <a:xfrm>
            <a:off x="457200" y="2060848"/>
            <a:ext cx="4474840" cy="4065315"/>
          </a:xfrm>
        </p:spPr>
        <p:txBody>
          <a:bodyPr>
            <a:normAutofit/>
          </a:bodyPr>
          <a:lstStyle/>
          <a:p>
            <a:endParaRPr lang="ru-RU" dirty="0" smtClean="0"/>
          </a:p>
          <a:p>
            <a:r>
              <a:rPr lang="ru-RU" sz="1800" dirty="0" smtClean="0">
                <a:solidFill>
                  <a:schemeClr val="accent2">
                    <a:lumMod val="50000"/>
                  </a:schemeClr>
                </a:solidFill>
              </a:rPr>
              <a:t>При проведении непосредственно образовательной деятельности выделяется </a:t>
            </a:r>
            <a:r>
              <a:rPr lang="ru-RU" sz="1800" b="1" i="1" dirty="0" smtClean="0">
                <a:solidFill>
                  <a:schemeClr val="accent2">
                    <a:lumMod val="50000"/>
                  </a:schemeClr>
                </a:solidFill>
              </a:rPr>
              <a:t>три основные части.</a:t>
            </a:r>
            <a:endParaRPr lang="ru-RU" sz="1800" dirty="0" smtClean="0">
              <a:solidFill>
                <a:schemeClr val="accent2">
                  <a:lumMod val="50000"/>
                </a:schemeClr>
              </a:solidFill>
            </a:endParaRPr>
          </a:p>
          <a:p>
            <a:r>
              <a:rPr lang="ru-RU" sz="1800" b="1" i="1" u="sng" dirty="0" smtClean="0">
                <a:solidFill>
                  <a:schemeClr val="accent2">
                    <a:lumMod val="50000"/>
                  </a:schemeClr>
                </a:solidFill>
              </a:rPr>
              <a:t>Первая часть</a:t>
            </a:r>
            <a:r>
              <a:rPr lang="ru-RU" sz="1800" b="1" u="sng" dirty="0" smtClean="0">
                <a:solidFill>
                  <a:schemeClr val="accent2">
                    <a:lumMod val="50000"/>
                  </a:schemeClr>
                </a:solidFill>
              </a:rPr>
              <a:t> </a:t>
            </a:r>
            <a:r>
              <a:rPr lang="ru-RU" sz="1800" dirty="0" smtClean="0">
                <a:solidFill>
                  <a:schemeClr val="accent2">
                    <a:lumMod val="50000"/>
                  </a:schemeClr>
                </a:solidFill>
              </a:rPr>
              <a:t>- введение детей в тему занятия, определение целей, объяснение того, что должны сделать дети.</a:t>
            </a:r>
          </a:p>
          <a:p>
            <a:r>
              <a:rPr lang="ru-RU" sz="1800" b="1" i="1" u="sng" dirty="0" smtClean="0">
                <a:solidFill>
                  <a:schemeClr val="accent2">
                    <a:lumMod val="50000"/>
                  </a:schemeClr>
                </a:solidFill>
              </a:rPr>
              <a:t>Вторая часть</a:t>
            </a:r>
            <a:r>
              <a:rPr lang="ru-RU" sz="1800" b="1" u="sng" dirty="0" smtClean="0">
                <a:solidFill>
                  <a:schemeClr val="accent2">
                    <a:lumMod val="50000"/>
                  </a:schemeClr>
                </a:solidFill>
              </a:rPr>
              <a:t> </a:t>
            </a:r>
            <a:r>
              <a:rPr lang="ru-RU" sz="1800" dirty="0" smtClean="0">
                <a:solidFill>
                  <a:schemeClr val="accent2">
                    <a:lumMod val="50000"/>
                  </a:schemeClr>
                </a:solidFill>
              </a:rPr>
              <a:t>- самостоятельная деятельность детей по выполнению задания педагога или замысла самого ребенка.</a:t>
            </a:r>
          </a:p>
          <a:p>
            <a:r>
              <a:rPr lang="ru-RU" sz="1800" b="1" i="1" u="sng" dirty="0" smtClean="0">
                <a:solidFill>
                  <a:schemeClr val="accent2">
                    <a:lumMod val="50000"/>
                  </a:schemeClr>
                </a:solidFill>
              </a:rPr>
              <a:t>Третья часть</a:t>
            </a:r>
            <a:r>
              <a:rPr lang="ru-RU" sz="1800" b="1" u="sng" dirty="0" smtClean="0">
                <a:solidFill>
                  <a:schemeClr val="accent2">
                    <a:lumMod val="50000"/>
                  </a:schemeClr>
                </a:solidFill>
              </a:rPr>
              <a:t> </a:t>
            </a:r>
            <a:r>
              <a:rPr lang="ru-RU" sz="1800" dirty="0" smtClean="0">
                <a:solidFill>
                  <a:schemeClr val="accent2">
                    <a:lumMod val="50000"/>
                  </a:schemeClr>
                </a:solidFill>
              </a:rPr>
              <a:t>- анализ выполнения задания и его оценка.</a:t>
            </a:r>
          </a:p>
          <a:p>
            <a:endParaRPr lang="ru-RU" sz="1800" dirty="0">
              <a:solidFill>
                <a:schemeClr val="accent2">
                  <a:lumMod val="50000"/>
                </a:schemeClr>
              </a:solidFill>
            </a:endParaRPr>
          </a:p>
        </p:txBody>
      </p:sp>
      <p:grpSp>
        <p:nvGrpSpPr>
          <p:cNvPr id="2" name="Group 1"/>
          <p:cNvGrpSpPr>
            <a:grpSpLocks noChangeAspect="1"/>
          </p:cNvGrpSpPr>
          <p:nvPr/>
        </p:nvGrpSpPr>
        <p:grpSpPr bwMode="auto">
          <a:xfrm>
            <a:off x="0" y="1371600"/>
            <a:ext cx="114300" cy="114300"/>
            <a:chOff x="4399" y="6206"/>
            <a:chExt cx="141" cy="139"/>
          </a:xfrm>
        </p:grpSpPr>
        <p:sp>
          <p:nvSpPr>
            <p:cNvPr id="11266" name="AutoShape 2"/>
            <p:cNvSpPr>
              <a:spLocks noChangeAspect="1" noChangeArrowheads="1" noTextEdit="1"/>
            </p:cNvSpPr>
            <p:nvPr/>
          </p:nvSpPr>
          <p:spPr bwMode="auto">
            <a:xfrm>
              <a:off x="4399" y="6206"/>
              <a:ext cx="141" cy="139"/>
            </a:xfrm>
            <a:prstGeom prst="rect">
              <a:avLst/>
            </a:prstGeom>
            <a:noFill/>
          </p:spPr>
          <p:txBody>
            <a:bodyPr vert="horz" wrap="square" lIns="91440" tIns="45720" rIns="91440" bIns="45720" numCol="1" anchor="t" anchorCtr="0" compatLnSpc="1">
              <a:prstTxWarp prst="textNoShape">
                <a:avLst/>
              </a:prstTxWarp>
            </a:bodyPr>
            <a:lstStyle/>
            <a:p>
              <a:endParaRPr lang="ru-RU"/>
            </a:p>
          </p:txBody>
        </p:sp>
      </p:grpSp>
      <p:sp>
        <p:nvSpPr>
          <p:cNvPr id="11272" name="Rectangle 8"/>
          <p:cNvSpPr>
            <a:spLocks noChangeArrowheads="1"/>
          </p:cNvSpPr>
          <p:nvPr/>
        </p:nvSpPr>
        <p:spPr bwMode="auto">
          <a:xfrm>
            <a:off x="0" y="43934"/>
            <a:ext cx="6876256"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ru-RU"/>
          </a:p>
        </p:txBody>
      </p:sp>
      <p:sp>
        <p:nvSpPr>
          <p:cNvPr id="11274" name="Rectangle 10"/>
          <p:cNvSpPr>
            <a:spLocks noChangeArrowheads="1"/>
          </p:cNvSpPr>
          <p:nvPr/>
        </p:nvSpPr>
        <p:spPr bwMode="auto">
          <a:xfrm>
            <a:off x="0" y="914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pitchFamily="34" charset="0"/>
                <a:cs typeface="Arial" pitchFamily="34" charset="0"/>
              </a:rPr>
              <a:t/>
            </a:r>
            <a:br>
              <a:rPr kumimoji="0" lang="ru-RU" sz="1800" b="0" i="0" u="none" strike="noStrike" cap="none" normalizeH="0" baseline="0" smtClean="0">
                <a:ln>
                  <a:noFill/>
                </a:ln>
                <a:solidFill>
                  <a:schemeClr val="tx1"/>
                </a:solidFill>
                <a:effectLst/>
                <a:latin typeface="Arial" pitchFamily="34" charset="0"/>
                <a:cs typeface="Arial" pitchFamily="34" charset="0"/>
              </a:rPr>
            </a:br>
            <a:endParaRPr kumimoji="0" lang="ru-RU"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spd="med">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3000" r="-3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548680"/>
            <a:ext cx="8229600" cy="1143000"/>
          </a:xfrm>
        </p:spPr>
        <p:txBody>
          <a:bodyPr>
            <a:noAutofit/>
          </a:bodyPr>
          <a:lstStyle/>
          <a:p>
            <a:r>
              <a:rPr lang="ru-RU" sz="2400" b="1" dirty="0" smtClean="0"/>
              <a:t/>
            </a:r>
            <a:br>
              <a:rPr lang="ru-RU" sz="2400" b="1" dirty="0" smtClean="0"/>
            </a:br>
            <a:r>
              <a:rPr lang="ru-RU" sz="2400" b="1" dirty="0" smtClean="0">
                <a:solidFill>
                  <a:srgbClr val="C00000"/>
                </a:solidFill>
              </a:rPr>
              <a:t>Требования </a:t>
            </a:r>
            <a:r>
              <a:rPr lang="ru-RU" sz="2400" b="1" dirty="0">
                <a:solidFill>
                  <a:srgbClr val="C00000"/>
                </a:solidFill>
              </a:rPr>
              <a:t>к организации непосредственно образовательной деятельности</a:t>
            </a:r>
            <a:r>
              <a:rPr lang="ru-RU" sz="2400" dirty="0"/>
              <a:t/>
            </a:r>
            <a:br>
              <a:rPr lang="ru-RU" sz="2400" dirty="0"/>
            </a:br>
            <a:endParaRPr lang="ru-RU" sz="2400" dirty="0"/>
          </a:p>
        </p:txBody>
      </p:sp>
      <p:sp>
        <p:nvSpPr>
          <p:cNvPr id="3" name="Содержимое 2"/>
          <p:cNvSpPr>
            <a:spLocks noGrp="1"/>
          </p:cNvSpPr>
          <p:nvPr>
            <p:ph idx="1"/>
          </p:nvPr>
        </p:nvSpPr>
        <p:spPr/>
        <p:txBody>
          <a:bodyPr>
            <a:normAutofit fontScale="85000" lnSpcReduction="10000"/>
          </a:bodyPr>
          <a:lstStyle/>
          <a:p>
            <a:pPr algn="ctr">
              <a:buNone/>
            </a:pPr>
            <a:r>
              <a:rPr lang="ru-RU" b="1" i="1" u="sng" dirty="0"/>
              <a:t>Гигиенические требования:</a:t>
            </a:r>
            <a:endParaRPr lang="ru-RU" u="sng" dirty="0"/>
          </a:p>
          <a:p>
            <a:pPr lvl="0"/>
            <a:r>
              <a:rPr lang="ru-RU" dirty="0"/>
              <a:t>непосредственно образовательная деятельность проводятся в </a:t>
            </a:r>
            <a:r>
              <a:rPr lang="ru-RU" dirty="0" smtClean="0"/>
              <a:t>чистом, </a:t>
            </a:r>
            <a:r>
              <a:rPr lang="ru-RU" dirty="0"/>
              <a:t>проветренном, хорошо освещенном помещении;</a:t>
            </a:r>
          </a:p>
          <a:p>
            <a:pPr lvl="0"/>
            <a:r>
              <a:rPr lang="ru-RU" dirty="0" smtClean="0"/>
              <a:t>воспитатель</a:t>
            </a:r>
            <a:r>
              <a:rPr lang="ru-RU" dirty="0"/>
              <a:t>, постоянно следит за правильностью позы </a:t>
            </a:r>
            <a:r>
              <a:rPr lang="ru-RU" dirty="0" smtClean="0"/>
              <a:t>ребенка;</a:t>
            </a:r>
            <a:endParaRPr lang="ru-RU" dirty="0"/>
          </a:p>
          <a:p>
            <a:pPr lvl="0"/>
            <a:r>
              <a:rPr lang="ru-RU" dirty="0" smtClean="0"/>
              <a:t>не </a:t>
            </a:r>
            <a:r>
              <a:rPr lang="ru-RU" dirty="0"/>
              <a:t>допускать переутомления детей на </a:t>
            </a:r>
            <a:r>
              <a:rPr lang="ru-RU" dirty="0" smtClean="0"/>
              <a:t>занятиях;</a:t>
            </a:r>
            <a:endParaRPr lang="ru-RU" dirty="0"/>
          </a:p>
          <a:p>
            <a:pPr lvl="0"/>
            <a:r>
              <a:rPr lang="ru-RU" dirty="0" smtClean="0"/>
              <a:t>предусматривать </a:t>
            </a:r>
            <a:r>
              <a:rPr lang="ru-RU" dirty="0"/>
              <a:t>чередование различных видов деятельности детей не только на различных занятиях, но и на протяжении одного занятия.</a:t>
            </a:r>
          </a:p>
          <a:p>
            <a:endParaRPr lang="ru-RU" dirty="0"/>
          </a:p>
        </p:txBody>
      </p:sp>
    </p:spTree>
  </p:cSld>
  <p:clrMapOvr>
    <a:masterClrMapping/>
  </p:clrMapOvr>
  <p:transition spd="med">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3000" r="-3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548680"/>
            <a:ext cx="8229600" cy="1143000"/>
          </a:xfrm>
        </p:spPr>
        <p:txBody>
          <a:bodyPr>
            <a:noAutofit/>
          </a:bodyPr>
          <a:lstStyle/>
          <a:p>
            <a:r>
              <a:rPr lang="ru-RU" sz="2400" b="1" dirty="0" smtClean="0"/>
              <a:t/>
            </a:r>
            <a:br>
              <a:rPr lang="ru-RU" sz="2400" b="1" dirty="0" smtClean="0"/>
            </a:br>
            <a:r>
              <a:rPr lang="ru-RU" sz="2400" b="1" dirty="0" smtClean="0">
                <a:solidFill>
                  <a:srgbClr val="C00000"/>
                </a:solidFill>
              </a:rPr>
              <a:t>Требования </a:t>
            </a:r>
            <a:r>
              <a:rPr lang="ru-RU" sz="2400" b="1" dirty="0">
                <a:solidFill>
                  <a:srgbClr val="C00000"/>
                </a:solidFill>
              </a:rPr>
              <a:t>к организации непосредственно образовательной деятельности</a:t>
            </a:r>
            <a:r>
              <a:rPr lang="ru-RU" sz="2400" dirty="0"/>
              <a:t/>
            </a:r>
            <a:br>
              <a:rPr lang="ru-RU" sz="2400" dirty="0"/>
            </a:br>
            <a:endParaRPr lang="ru-RU" sz="2400" dirty="0"/>
          </a:p>
        </p:txBody>
      </p:sp>
      <p:sp>
        <p:nvSpPr>
          <p:cNvPr id="3" name="Содержимое 2"/>
          <p:cNvSpPr>
            <a:spLocks noGrp="1"/>
          </p:cNvSpPr>
          <p:nvPr>
            <p:ph idx="1"/>
          </p:nvPr>
        </p:nvSpPr>
        <p:spPr/>
        <p:txBody>
          <a:bodyPr>
            <a:normAutofit fontScale="55000" lnSpcReduction="20000"/>
          </a:bodyPr>
          <a:lstStyle/>
          <a:p>
            <a:pPr algn="ctr">
              <a:buNone/>
            </a:pPr>
            <a:r>
              <a:rPr lang="ru-RU" b="1" i="1" u="sng" dirty="0"/>
              <a:t>Дидактические </a:t>
            </a:r>
            <a:r>
              <a:rPr lang="ru-RU" b="1" i="1" u="sng" dirty="0" smtClean="0"/>
              <a:t>требования:</a:t>
            </a:r>
            <a:endParaRPr lang="ru-RU" u="sng" dirty="0"/>
          </a:p>
          <a:p>
            <a:pPr lvl="0"/>
            <a:r>
              <a:rPr lang="ru-RU" dirty="0" smtClean="0"/>
              <a:t>точное </a:t>
            </a:r>
            <a:r>
              <a:rPr lang="ru-RU" dirty="0"/>
              <a:t>определение </a:t>
            </a:r>
            <a:r>
              <a:rPr lang="ru-RU" dirty="0" smtClean="0"/>
              <a:t>цели и образовательных </a:t>
            </a:r>
            <a:r>
              <a:rPr lang="ru-RU" dirty="0"/>
              <a:t>задач НОД, ее место в общей системе образовательной деятельности;</a:t>
            </a:r>
          </a:p>
          <a:p>
            <a:pPr lvl="0"/>
            <a:r>
              <a:rPr lang="ru-RU" dirty="0" smtClean="0"/>
              <a:t>творческое </a:t>
            </a:r>
            <a:r>
              <a:rPr lang="ru-RU" dirty="0"/>
              <a:t>использование при проведении НОД всех дидактических принципов в единстве;</a:t>
            </a:r>
          </a:p>
          <a:p>
            <a:pPr lvl="0"/>
            <a:r>
              <a:rPr lang="ru-RU" dirty="0" smtClean="0"/>
              <a:t>определять </a:t>
            </a:r>
            <a:r>
              <a:rPr lang="ru-RU" dirty="0"/>
              <a:t>оптимальное содержание НОД в соответствии с программой и уровнем подготовки детей;</a:t>
            </a:r>
          </a:p>
          <a:p>
            <a:pPr lvl="0"/>
            <a:r>
              <a:rPr lang="ru-RU" dirty="0" smtClean="0"/>
              <a:t>выбирать </a:t>
            </a:r>
            <a:r>
              <a:rPr lang="ru-RU" dirty="0"/>
              <a:t>наиболее рациональные методы и приемы обучения в зависимости от дидактической цели НОД;</a:t>
            </a:r>
          </a:p>
          <a:p>
            <a:pPr lvl="0"/>
            <a:r>
              <a:rPr lang="ru-RU" dirty="0" smtClean="0"/>
              <a:t>обеспечивать </a:t>
            </a:r>
            <a:r>
              <a:rPr lang="ru-RU" dirty="0"/>
              <a:t>познавательную активность детей и развивающий характер НОД, рационально соотносить словесные, наглядные и практические методы с целью занятия;</a:t>
            </a:r>
          </a:p>
          <a:p>
            <a:pPr lvl="0"/>
            <a:r>
              <a:rPr lang="ru-RU" dirty="0"/>
              <a:t>использовать в целях обучения дидактические игры (настольно-печатные, игры с предметами (сюжетно-дидактические и игры-инсценировки)), словесные и игровые приемы, дидактический материал.</a:t>
            </a:r>
          </a:p>
          <a:p>
            <a:pPr lvl="0"/>
            <a:r>
              <a:rPr lang="ru-RU" dirty="0" smtClean="0"/>
              <a:t>систематически </a:t>
            </a:r>
            <a:r>
              <a:rPr lang="ru-RU" dirty="0"/>
              <a:t>осуществлять контроль за качеством усвоения знаний, умений и навыков.</a:t>
            </a:r>
          </a:p>
          <a:p>
            <a:endParaRPr lang="ru-RU" dirty="0"/>
          </a:p>
        </p:txBody>
      </p:sp>
    </p:spTree>
  </p:cSld>
  <p:clrMapOvr>
    <a:masterClrMapping/>
  </p:clrMapOvr>
  <p:transition spd="med">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3000" r="-3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548680"/>
            <a:ext cx="8229600" cy="1143000"/>
          </a:xfrm>
        </p:spPr>
        <p:txBody>
          <a:bodyPr>
            <a:noAutofit/>
          </a:bodyPr>
          <a:lstStyle/>
          <a:p>
            <a:r>
              <a:rPr lang="ru-RU" sz="2400" b="1" dirty="0" smtClean="0"/>
              <a:t/>
            </a:r>
            <a:br>
              <a:rPr lang="ru-RU" sz="2400" b="1" dirty="0" smtClean="0"/>
            </a:br>
            <a:r>
              <a:rPr lang="ru-RU" sz="2400" b="1" dirty="0" smtClean="0">
                <a:solidFill>
                  <a:srgbClr val="C00000"/>
                </a:solidFill>
              </a:rPr>
              <a:t>Требования </a:t>
            </a:r>
            <a:r>
              <a:rPr lang="ru-RU" sz="2400" b="1" dirty="0">
                <a:solidFill>
                  <a:srgbClr val="C00000"/>
                </a:solidFill>
              </a:rPr>
              <a:t>к организации непосредственно образовательной деятельности</a:t>
            </a:r>
            <a:r>
              <a:rPr lang="ru-RU" sz="2400" dirty="0"/>
              <a:t/>
            </a:r>
            <a:br>
              <a:rPr lang="ru-RU" sz="2400" dirty="0"/>
            </a:br>
            <a:endParaRPr lang="ru-RU" sz="2400" dirty="0"/>
          </a:p>
        </p:txBody>
      </p:sp>
      <p:sp>
        <p:nvSpPr>
          <p:cNvPr id="3" name="Содержимое 2"/>
          <p:cNvSpPr>
            <a:spLocks noGrp="1"/>
          </p:cNvSpPr>
          <p:nvPr>
            <p:ph idx="1"/>
          </p:nvPr>
        </p:nvSpPr>
        <p:spPr/>
        <p:txBody>
          <a:bodyPr>
            <a:normAutofit fontScale="62500" lnSpcReduction="20000"/>
          </a:bodyPr>
          <a:lstStyle/>
          <a:p>
            <a:pPr algn="ctr">
              <a:buNone/>
            </a:pPr>
            <a:r>
              <a:rPr lang="ru-RU" b="1" i="1" u="sng" dirty="0"/>
              <a:t>Организационные </a:t>
            </a:r>
            <a:r>
              <a:rPr lang="ru-RU" b="1" i="1" u="sng" dirty="0" smtClean="0"/>
              <a:t>требования:</a:t>
            </a:r>
            <a:endParaRPr lang="ru-RU" u="sng" dirty="0"/>
          </a:p>
          <a:p>
            <a:pPr lvl="0"/>
            <a:r>
              <a:rPr lang="ru-RU" dirty="0"/>
              <a:t>иметь в наличие продуманный план проведения НОД;</a:t>
            </a:r>
          </a:p>
          <a:p>
            <a:pPr lvl="0"/>
            <a:r>
              <a:rPr lang="ru-RU" dirty="0"/>
              <a:t>четко определить цель и дидактические задачи НОД;</a:t>
            </a:r>
          </a:p>
          <a:p>
            <a:pPr lvl="0"/>
            <a:r>
              <a:rPr lang="ru-RU" dirty="0"/>
              <a:t>грамотно подбирать и рационально использовать различные средства обучения, в том число ТСО, ИКТ;</a:t>
            </a:r>
          </a:p>
          <a:p>
            <a:pPr lvl="0"/>
            <a:r>
              <a:rPr lang="ru-RU" dirty="0"/>
              <a:t>поддерживать необходимую дисциплину и организованность детей при проведении </a:t>
            </a:r>
            <a:r>
              <a:rPr lang="ru-RU" dirty="0" smtClean="0"/>
              <a:t>НОД;</a:t>
            </a:r>
            <a:endParaRPr lang="ru-RU" dirty="0"/>
          </a:p>
          <a:p>
            <a:pPr lvl="0"/>
            <a:r>
              <a:rPr lang="ru-RU" dirty="0"/>
              <a:t>НОД в ДОУ не должна проводиться по школьным технологиям; </a:t>
            </a:r>
          </a:p>
          <a:p>
            <a:pPr lvl="0"/>
            <a:r>
              <a:rPr lang="ru-RU" dirty="0"/>
              <a:t>НОД следует проводить в определенной системе, связывать их с повседневной жизнью детей (знания, полученные на занятиях, используются в свободной деятельности);</a:t>
            </a:r>
          </a:p>
          <a:p>
            <a:pPr lvl="0"/>
            <a:r>
              <a:rPr lang="ru-RU" dirty="0"/>
              <a:t> организации процесса обучения полезна интеграция содержания, которая позволяет сделать процесс обучения осмысленным, интересным для детей и способствует эффективности развития. С этой целью проводятся интегрированные и комплексные занятия.</a:t>
            </a:r>
          </a:p>
          <a:p>
            <a:endParaRPr lang="ru-RU" dirty="0"/>
          </a:p>
        </p:txBody>
      </p:sp>
    </p:spTree>
  </p:cSld>
  <p:clrMapOvr>
    <a:masterClrMapping/>
  </p:clrMapOvr>
  <p:transition spd="med">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r="-1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64704"/>
            <a:ext cx="8229600" cy="1878478"/>
          </a:xfrm>
        </p:spPr>
        <p:txBody>
          <a:bodyPr>
            <a:normAutofit/>
          </a:bodyPr>
          <a:lstStyle/>
          <a:p>
            <a:r>
              <a:rPr lang="ru-RU" u="sng" dirty="0" smtClean="0">
                <a:solidFill>
                  <a:srgbClr val="0000FF"/>
                </a:solidFill>
              </a:rPr>
              <a:t>Рассмотрим все вместе каждый этап организации НОД </a:t>
            </a:r>
            <a:endParaRPr lang="ru-RU" dirty="0">
              <a:solidFill>
                <a:srgbClr val="0000FF"/>
              </a:solidFill>
            </a:endParaRPr>
          </a:p>
        </p:txBody>
      </p:sp>
      <p:pic>
        <p:nvPicPr>
          <p:cNvPr id="4" name="Содержимое 3" descr="395(1).jpg"/>
          <p:cNvPicPr>
            <a:picLocks noGrp="1" noChangeAspect="1"/>
          </p:cNvPicPr>
          <p:nvPr>
            <p:ph idx="1"/>
          </p:nvPr>
        </p:nvPicPr>
        <p:blipFill>
          <a:blip r:embed="rId3" cstate="print">
            <a:clrChange>
              <a:clrFrom>
                <a:srgbClr val="FFFFFF"/>
              </a:clrFrom>
              <a:clrTo>
                <a:srgbClr val="FFFFFF">
                  <a:alpha val="0"/>
                </a:srgbClr>
              </a:clrTo>
            </a:clrChange>
          </a:blip>
          <a:stretch>
            <a:fillRect/>
          </a:stretch>
        </p:blipFill>
        <p:spPr>
          <a:xfrm>
            <a:off x="3779912" y="2924944"/>
            <a:ext cx="5114595" cy="3171049"/>
          </a:xfrm>
        </p:spPr>
      </p:pic>
    </p:spTree>
  </p:cSld>
  <p:clrMapOvr>
    <a:masterClrMapping/>
  </p:clrMapOvr>
  <p:transition spd="med">
    <p:split orient="vert" dir="in"/>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r="-1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22114"/>
          </a:xfrm>
        </p:spPr>
        <p:txBody>
          <a:bodyPr>
            <a:normAutofit fontScale="90000"/>
          </a:bodyPr>
          <a:lstStyle/>
          <a:p>
            <a:r>
              <a:rPr lang="ru-RU" dirty="0" smtClean="0">
                <a:solidFill>
                  <a:schemeClr val="accent3">
                    <a:lumMod val="50000"/>
                  </a:schemeClr>
                </a:solidFill>
              </a:rPr>
              <a:t>Рекомендации по организации НОД</a:t>
            </a:r>
            <a:endParaRPr lang="ru-RU" dirty="0">
              <a:solidFill>
                <a:schemeClr val="accent3">
                  <a:lumMod val="50000"/>
                </a:schemeClr>
              </a:solidFill>
            </a:endParaRPr>
          </a:p>
        </p:txBody>
      </p:sp>
      <p:sp>
        <p:nvSpPr>
          <p:cNvPr id="3" name="Содержимое 2"/>
          <p:cNvSpPr>
            <a:spLocks noGrp="1"/>
          </p:cNvSpPr>
          <p:nvPr>
            <p:ph idx="1"/>
          </p:nvPr>
        </p:nvSpPr>
        <p:spPr>
          <a:xfrm>
            <a:off x="457200" y="1268760"/>
            <a:ext cx="8229600" cy="4857403"/>
          </a:xfrm>
        </p:spPr>
        <p:txBody>
          <a:bodyPr>
            <a:normAutofit/>
          </a:bodyPr>
          <a:lstStyle/>
          <a:p>
            <a:pPr algn="ctr">
              <a:buNone/>
            </a:pPr>
            <a:r>
              <a:rPr lang="en-US" sz="5500" b="1" i="1" u="sng" dirty="0" smtClean="0">
                <a:latin typeface="Times New Roman" pitchFamily="18" charset="0"/>
                <a:cs typeface="Times New Roman" pitchFamily="18" charset="0"/>
              </a:rPr>
              <a:t>I. </a:t>
            </a:r>
            <a:r>
              <a:rPr lang="ru-RU" sz="5500" b="1" i="1" u="sng" dirty="0" smtClean="0">
                <a:latin typeface="Times New Roman" pitchFamily="18" charset="0"/>
                <a:cs typeface="Times New Roman" pitchFamily="18" charset="0"/>
              </a:rPr>
              <a:t>Подготовка </a:t>
            </a:r>
            <a:r>
              <a:rPr lang="ru-RU" sz="5500" b="1" i="1" u="sng" dirty="0">
                <a:latin typeface="Times New Roman" pitchFamily="18" charset="0"/>
                <a:cs typeface="Times New Roman" pitchFamily="18" charset="0"/>
              </a:rPr>
              <a:t>к НОД:</a:t>
            </a:r>
            <a:endParaRPr lang="ru-RU" sz="5500" dirty="0">
              <a:latin typeface="Times New Roman" pitchFamily="18" charset="0"/>
              <a:cs typeface="Times New Roman" pitchFamily="18" charset="0"/>
            </a:endParaRPr>
          </a:p>
          <a:p>
            <a:pPr>
              <a:buNone/>
            </a:pPr>
            <a:r>
              <a:rPr lang="ru-RU" b="1" i="1" dirty="0"/>
              <a:t> </a:t>
            </a:r>
            <a:endParaRPr lang="ru-RU" dirty="0"/>
          </a:p>
          <a:p>
            <a:pPr lvl="0">
              <a:buNone/>
            </a:pPr>
            <a:endParaRPr lang="ru-RU" sz="4500" dirty="0">
              <a:latin typeface="Times New Roman" pitchFamily="18" charset="0"/>
              <a:cs typeface="Times New Roman" pitchFamily="18" charset="0"/>
            </a:endParaRPr>
          </a:p>
        </p:txBody>
      </p:sp>
    </p:spTree>
  </p:cSld>
  <p:clrMapOvr>
    <a:masterClrMapping/>
  </p:clrMapOvr>
  <p:transition spd="med">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r="-1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22114"/>
          </a:xfrm>
        </p:spPr>
        <p:txBody>
          <a:bodyPr>
            <a:normAutofit fontScale="90000"/>
          </a:bodyPr>
          <a:lstStyle/>
          <a:p>
            <a:r>
              <a:rPr lang="ru-RU" dirty="0" smtClean="0">
                <a:solidFill>
                  <a:schemeClr val="accent3">
                    <a:lumMod val="50000"/>
                  </a:schemeClr>
                </a:solidFill>
              </a:rPr>
              <a:t>Рекомендации по организации НОД</a:t>
            </a:r>
            <a:endParaRPr lang="ru-RU" dirty="0">
              <a:solidFill>
                <a:schemeClr val="accent3">
                  <a:lumMod val="50000"/>
                </a:schemeClr>
              </a:solidFill>
            </a:endParaRPr>
          </a:p>
        </p:txBody>
      </p:sp>
      <p:sp>
        <p:nvSpPr>
          <p:cNvPr id="3" name="Содержимое 2"/>
          <p:cNvSpPr>
            <a:spLocks noGrp="1"/>
          </p:cNvSpPr>
          <p:nvPr>
            <p:ph idx="1"/>
          </p:nvPr>
        </p:nvSpPr>
        <p:spPr>
          <a:xfrm>
            <a:off x="457200" y="1268760"/>
            <a:ext cx="8229600" cy="4857403"/>
          </a:xfrm>
        </p:spPr>
        <p:txBody>
          <a:bodyPr>
            <a:normAutofit fontScale="32500" lnSpcReduction="20000"/>
          </a:bodyPr>
          <a:lstStyle/>
          <a:p>
            <a:pPr algn="ctr">
              <a:buNone/>
            </a:pPr>
            <a:r>
              <a:rPr lang="en-US" sz="5500" b="1" i="1" u="sng" dirty="0" smtClean="0">
                <a:latin typeface="Times New Roman" pitchFamily="18" charset="0"/>
                <a:cs typeface="Times New Roman" pitchFamily="18" charset="0"/>
              </a:rPr>
              <a:t>I. </a:t>
            </a:r>
            <a:r>
              <a:rPr lang="ru-RU" sz="5500" b="1" i="1" u="sng" dirty="0" smtClean="0">
                <a:latin typeface="Times New Roman" pitchFamily="18" charset="0"/>
                <a:cs typeface="Times New Roman" pitchFamily="18" charset="0"/>
              </a:rPr>
              <a:t>Подготовка </a:t>
            </a:r>
            <a:r>
              <a:rPr lang="ru-RU" sz="5500" b="1" i="1" u="sng" dirty="0">
                <a:latin typeface="Times New Roman" pitchFamily="18" charset="0"/>
                <a:cs typeface="Times New Roman" pitchFamily="18" charset="0"/>
              </a:rPr>
              <a:t>к НОД:</a:t>
            </a:r>
            <a:endParaRPr lang="ru-RU" sz="5500" dirty="0">
              <a:latin typeface="Times New Roman" pitchFamily="18" charset="0"/>
              <a:cs typeface="Times New Roman" pitchFamily="18" charset="0"/>
            </a:endParaRPr>
          </a:p>
          <a:p>
            <a:pPr>
              <a:buNone/>
            </a:pPr>
            <a:r>
              <a:rPr lang="ru-RU" b="1" i="1" dirty="0"/>
              <a:t> </a:t>
            </a:r>
            <a:endParaRPr lang="ru-RU" dirty="0"/>
          </a:p>
          <a:p>
            <a:pPr lvl="0">
              <a:buNone/>
            </a:pPr>
            <a:r>
              <a:rPr lang="ru-RU" dirty="0" smtClean="0"/>
              <a:t>1</a:t>
            </a:r>
            <a:r>
              <a:rPr lang="ru-RU" sz="4500" dirty="0" smtClean="0">
                <a:latin typeface="Times New Roman" pitchFamily="18" charset="0"/>
                <a:cs typeface="Times New Roman" pitchFamily="18" charset="0"/>
              </a:rPr>
              <a:t>. </a:t>
            </a:r>
            <a:r>
              <a:rPr lang="ru-RU" sz="5500" dirty="0" smtClean="0">
                <a:latin typeface="Times New Roman" pitchFamily="18" charset="0"/>
                <a:cs typeface="Times New Roman" pitchFamily="18" charset="0"/>
              </a:rPr>
              <a:t>Продумать цель  и  содержание </a:t>
            </a:r>
            <a:r>
              <a:rPr lang="ru-RU" sz="5500" dirty="0">
                <a:latin typeface="Times New Roman" pitchFamily="18" charset="0"/>
                <a:cs typeface="Times New Roman" pitchFamily="18" charset="0"/>
              </a:rPr>
              <a:t>деятельности: </a:t>
            </a:r>
          </a:p>
          <a:p>
            <a:pPr lvl="0"/>
            <a:r>
              <a:rPr lang="ru-RU" sz="5500" dirty="0">
                <a:latin typeface="Times New Roman" pitchFamily="18" charset="0"/>
                <a:cs typeface="Times New Roman" pitchFamily="18" charset="0"/>
              </a:rPr>
              <a:t>Определить области знаний, интегрирование которых целесообразно и будет способствовать созданию у ребенка целостного представления об объекте изучения;</a:t>
            </a:r>
          </a:p>
          <a:p>
            <a:pPr>
              <a:buNone/>
            </a:pPr>
            <a:endParaRPr lang="ru-RU" sz="5500" dirty="0">
              <a:latin typeface="Times New Roman" pitchFamily="18" charset="0"/>
              <a:cs typeface="Times New Roman" pitchFamily="18" charset="0"/>
            </a:endParaRPr>
          </a:p>
          <a:p>
            <a:pPr lvl="0"/>
            <a:r>
              <a:rPr lang="ru-RU" sz="5500" dirty="0">
                <a:latin typeface="Times New Roman" pitchFamily="18" charset="0"/>
                <a:cs typeface="Times New Roman" pitchFamily="18" charset="0"/>
              </a:rPr>
              <a:t>проанализировать и отобрать из этих областей такое содержание, интеграция которого наиболее важна;</a:t>
            </a:r>
          </a:p>
          <a:p>
            <a:pPr>
              <a:buNone/>
            </a:pPr>
            <a:r>
              <a:rPr lang="ru-RU" sz="5500" dirty="0">
                <a:latin typeface="Times New Roman" pitchFamily="18" charset="0"/>
                <a:cs typeface="Times New Roman" pitchFamily="18" charset="0"/>
              </a:rPr>
              <a:t> </a:t>
            </a:r>
          </a:p>
          <a:p>
            <a:pPr lvl="0"/>
            <a:r>
              <a:rPr lang="ru-RU" sz="5500" dirty="0">
                <a:latin typeface="Times New Roman" pitchFamily="18" charset="0"/>
                <a:cs typeface="Times New Roman" pitchFamily="18" charset="0"/>
              </a:rPr>
              <a:t>учитывать программные требования и возрастные особенности детей дошкольного возраста;</a:t>
            </a:r>
          </a:p>
          <a:p>
            <a:pPr>
              <a:buNone/>
            </a:pPr>
            <a:r>
              <a:rPr lang="ru-RU" sz="5500" dirty="0">
                <a:latin typeface="Times New Roman" pitchFamily="18" charset="0"/>
                <a:cs typeface="Times New Roman" pitchFamily="18" charset="0"/>
              </a:rPr>
              <a:t> </a:t>
            </a:r>
          </a:p>
          <a:p>
            <a:pPr lvl="0"/>
            <a:r>
              <a:rPr lang="ru-RU" sz="5500" dirty="0">
                <a:latin typeface="Times New Roman" pitchFamily="18" charset="0"/>
                <a:cs typeface="Times New Roman" pitchFamily="18" charset="0"/>
              </a:rPr>
              <a:t>продумать развивающие задачи;</a:t>
            </a:r>
          </a:p>
          <a:p>
            <a:pPr>
              <a:buNone/>
            </a:pPr>
            <a:r>
              <a:rPr lang="ru-RU" sz="5500" dirty="0">
                <a:latin typeface="Times New Roman" pitchFamily="18" charset="0"/>
                <a:cs typeface="Times New Roman" pitchFamily="18" charset="0"/>
              </a:rPr>
              <a:t> </a:t>
            </a:r>
          </a:p>
          <a:p>
            <a:pPr lvl="0"/>
            <a:r>
              <a:rPr lang="ru-RU" sz="5500" dirty="0">
                <a:latin typeface="Times New Roman" pitchFamily="18" charset="0"/>
                <a:cs typeface="Times New Roman" pitchFamily="18" charset="0"/>
              </a:rPr>
              <a:t>продумать использование разнообразных видов деятельности детей: игровую, коммуникативную, трудовую, познавательно-исследовательскую, продуктивную, музыкально-художественную, восприятие художественной литературы.</a:t>
            </a:r>
          </a:p>
          <a:p>
            <a:endParaRPr lang="ru-RU" sz="4500" dirty="0">
              <a:latin typeface="Times New Roman" pitchFamily="18" charset="0"/>
              <a:cs typeface="Times New Roman" pitchFamily="18" charset="0"/>
            </a:endParaRPr>
          </a:p>
        </p:txBody>
      </p:sp>
    </p:spTree>
  </p:cSld>
  <p:clrMapOvr>
    <a:masterClrMapping/>
  </p:clrMapOvr>
  <p:transition spd="med">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r="-1000"/>
          </a:stretch>
        </a:blip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fontScale="70000" lnSpcReduction="20000"/>
          </a:bodyPr>
          <a:lstStyle/>
          <a:p>
            <a:pPr lvl="0">
              <a:buNone/>
            </a:pPr>
            <a:r>
              <a:rPr lang="ru-RU" dirty="0" smtClean="0"/>
              <a:t>2. </a:t>
            </a:r>
            <a:r>
              <a:rPr lang="ru-RU" dirty="0" smtClean="0">
                <a:latin typeface="Times New Roman" pitchFamily="18" charset="0"/>
                <a:cs typeface="Times New Roman" pitchFamily="18" charset="0"/>
              </a:rPr>
              <a:t>Составить </a:t>
            </a:r>
            <a:r>
              <a:rPr lang="ru-RU" dirty="0">
                <a:latin typeface="Times New Roman" pitchFamily="18" charset="0"/>
                <a:cs typeface="Times New Roman" pitchFamily="18" charset="0"/>
              </a:rPr>
              <a:t>вопросы к беседе, учитывая то, что вопросы к детям должны быть четкие, грамотные, побуждающие к мыслительной активности, поискового характера, а не требующие односложных ответов, такие, как: «да», «нет».</a:t>
            </a:r>
          </a:p>
          <a:p>
            <a:pPr>
              <a:buNone/>
            </a:pPr>
            <a:endParaRPr lang="ru-RU" dirty="0">
              <a:latin typeface="Times New Roman" pitchFamily="18" charset="0"/>
              <a:cs typeface="Times New Roman" pitchFamily="18" charset="0"/>
            </a:endParaRPr>
          </a:p>
          <a:p>
            <a:pPr lvl="0">
              <a:buNone/>
            </a:pPr>
            <a:r>
              <a:rPr lang="ru-RU" dirty="0" smtClean="0">
                <a:latin typeface="Times New Roman" pitchFamily="18" charset="0"/>
                <a:cs typeface="Times New Roman" pitchFamily="18" charset="0"/>
              </a:rPr>
              <a:t>3. Подготовить </a:t>
            </a:r>
            <a:r>
              <a:rPr lang="ru-RU" dirty="0">
                <a:latin typeface="Times New Roman" pitchFamily="18" charset="0"/>
                <a:cs typeface="Times New Roman" pitchFamily="18" charset="0"/>
              </a:rPr>
              <a:t>необходимый демонстрационный и наглядный материал, игрушки и пособия. Помнить, что предметы должны иметь реалистичную форму, цвет, быть яркими красочными, большого размера.</a:t>
            </a:r>
          </a:p>
          <a:p>
            <a:pPr>
              <a:buNone/>
            </a:pPr>
            <a:r>
              <a:rPr lang="ru-RU" dirty="0">
                <a:latin typeface="Times New Roman" pitchFamily="18" charset="0"/>
                <a:cs typeface="Times New Roman" pitchFamily="18" charset="0"/>
              </a:rPr>
              <a:t> </a:t>
            </a:r>
          </a:p>
          <a:p>
            <a:pPr lvl="0">
              <a:buNone/>
            </a:pPr>
            <a:r>
              <a:rPr lang="ru-RU" dirty="0" smtClean="0">
                <a:latin typeface="Times New Roman" pitchFamily="18" charset="0"/>
                <a:cs typeface="Times New Roman" pitchFamily="18" charset="0"/>
              </a:rPr>
              <a:t>4. Подготовить </a:t>
            </a:r>
            <a:r>
              <a:rPr lang="ru-RU" dirty="0">
                <a:latin typeface="Times New Roman" pitchFamily="18" charset="0"/>
                <a:cs typeface="Times New Roman" pitchFamily="18" charset="0"/>
              </a:rPr>
              <a:t>раздаточный материал, или материал для экспериментирования детей. Он должен быть в достаточном количестве на каждого ребенка.</a:t>
            </a:r>
          </a:p>
          <a:p>
            <a:endParaRPr lang="ru-RU" dirty="0"/>
          </a:p>
        </p:txBody>
      </p:sp>
    </p:spTree>
  </p:cSld>
  <p:clrMapOvr>
    <a:masterClrMapping/>
  </p:clrMapOvr>
  <p:transition spd="med">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07704" y="274638"/>
            <a:ext cx="6779096" cy="3868742"/>
          </a:xfrm>
        </p:spPr>
        <p:txBody>
          <a:bodyPr>
            <a:normAutofit fontScale="90000"/>
          </a:bodyPr>
          <a:lstStyle/>
          <a:p>
            <a:pPr marL="742950" indent="-742950" algn="l">
              <a:buFont typeface="Wingdings" pitchFamily="2" charset="2"/>
              <a:buChar char="§"/>
            </a:pPr>
            <a:r>
              <a:rPr lang="ru-RU" b="1" i="1" u="sng" dirty="0" smtClean="0">
                <a:solidFill>
                  <a:schemeClr val="bg2">
                    <a:lumMod val="10000"/>
                  </a:schemeClr>
                </a:solidFill>
              </a:rPr>
              <a:t/>
            </a:r>
            <a:br>
              <a:rPr lang="ru-RU" b="1" i="1" u="sng" dirty="0" smtClean="0">
                <a:solidFill>
                  <a:schemeClr val="bg2">
                    <a:lumMod val="10000"/>
                  </a:schemeClr>
                </a:solidFill>
              </a:rPr>
            </a:br>
            <a:r>
              <a:rPr lang="ru-RU" b="1" i="1" u="sng" dirty="0" smtClean="0">
                <a:solidFill>
                  <a:schemeClr val="bg2">
                    <a:lumMod val="10000"/>
                  </a:schemeClr>
                </a:solidFill>
              </a:rPr>
              <a:t/>
            </a:r>
            <a:br>
              <a:rPr lang="ru-RU" b="1" i="1" u="sng" dirty="0" smtClean="0">
                <a:solidFill>
                  <a:schemeClr val="bg2">
                    <a:lumMod val="10000"/>
                  </a:schemeClr>
                </a:solidFill>
              </a:rPr>
            </a:br>
            <a:r>
              <a:rPr lang="ru-RU" b="1" i="1" u="sng" dirty="0" smtClean="0">
                <a:solidFill>
                  <a:schemeClr val="bg2">
                    <a:lumMod val="10000"/>
                  </a:schemeClr>
                </a:solidFill>
              </a:rPr>
              <a:t/>
            </a:r>
            <a:br>
              <a:rPr lang="ru-RU" b="1" i="1" u="sng" dirty="0" smtClean="0">
                <a:solidFill>
                  <a:schemeClr val="bg2">
                    <a:lumMod val="10000"/>
                  </a:schemeClr>
                </a:solidFill>
              </a:rPr>
            </a:br>
            <a:r>
              <a:rPr lang="ru-RU" b="1" i="1" u="sng" dirty="0" smtClean="0">
                <a:solidFill>
                  <a:srgbClr val="0000FF"/>
                </a:solidFill>
              </a:rPr>
              <a:t>Теоретическая часть </a:t>
            </a:r>
            <a:r>
              <a:rPr lang="ru-RU" b="1" i="1" u="sng" dirty="0" smtClean="0">
                <a:solidFill>
                  <a:schemeClr val="bg2">
                    <a:lumMod val="10000"/>
                  </a:schemeClr>
                </a:solidFill>
              </a:rPr>
              <a:t/>
            </a:r>
            <a:br>
              <a:rPr lang="ru-RU" b="1" i="1" u="sng" dirty="0" smtClean="0">
                <a:solidFill>
                  <a:schemeClr val="bg2">
                    <a:lumMod val="10000"/>
                  </a:schemeClr>
                </a:solidFill>
              </a:rPr>
            </a:br>
            <a:r>
              <a:rPr lang="ru-RU" sz="3600" b="1" i="1" dirty="0" smtClean="0">
                <a:solidFill>
                  <a:schemeClr val="bg2">
                    <a:lumMod val="10000"/>
                  </a:schemeClr>
                </a:solidFill>
              </a:rPr>
              <a:t>1.</a:t>
            </a:r>
            <a:r>
              <a:rPr lang="ru-RU" sz="3600" b="1" dirty="0" smtClean="0"/>
              <a:t>Знакомство с нормативно-правовой базой.</a:t>
            </a:r>
            <a:br>
              <a:rPr lang="ru-RU" sz="3600" b="1" dirty="0" smtClean="0"/>
            </a:br>
            <a:r>
              <a:rPr lang="ru-RU" sz="3600" b="1" dirty="0" smtClean="0"/>
              <a:t>2. Формы организации образовательной деятельности в ДОУ.</a:t>
            </a:r>
            <a:br>
              <a:rPr lang="ru-RU" sz="3600" b="1" dirty="0" smtClean="0"/>
            </a:br>
            <a:r>
              <a:rPr lang="ru-RU" sz="3600" b="1" dirty="0" smtClean="0"/>
              <a:t>3.Требования к организации НОД с детьми.</a:t>
            </a:r>
            <a:br>
              <a:rPr lang="ru-RU" sz="3600" b="1" dirty="0" smtClean="0"/>
            </a:br>
            <a:r>
              <a:rPr lang="ru-RU" sz="3600" b="1" dirty="0" smtClean="0"/>
              <a:t>4. Виды мотивации.</a:t>
            </a:r>
            <a:endParaRPr lang="ru-RU" sz="3600" dirty="0"/>
          </a:p>
        </p:txBody>
      </p:sp>
      <p:pic>
        <p:nvPicPr>
          <p:cNvPr id="4" name="Содержимое 3" descr="Какие-медицинские-документы-необходимы-для-оформления-ребенка-в-детский-сад.jpg"/>
          <p:cNvPicPr>
            <a:picLocks noGrp="1" noChangeAspect="1"/>
          </p:cNvPicPr>
          <p:nvPr>
            <p:ph idx="1"/>
          </p:nvPr>
        </p:nvPicPr>
        <p:blipFill>
          <a:blip r:embed="rId3" cstate="print">
            <a:clrChange>
              <a:clrFrom>
                <a:srgbClr val="FFFFFF"/>
              </a:clrFrom>
              <a:clrTo>
                <a:srgbClr val="FFFFFF">
                  <a:alpha val="0"/>
                </a:srgbClr>
              </a:clrTo>
            </a:clrChange>
          </a:blip>
          <a:stretch>
            <a:fillRect/>
          </a:stretch>
        </p:blipFill>
        <p:spPr>
          <a:xfrm>
            <a:off x="-396552" y="3573016"/>
            <a:ext cx="3540057" cy="2808312"/>
          </a:xfrm>
        </p:spPr>
      </p:pic>
    </p:spTree>
  </p:cSld>
  <p:clrMapOvr>
    <a:masterClrMapping/>
  </p:clrMapOvr>
  <p:transition spd="med">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r="-1000"/>
          </a:stretch>
        </a:blip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340769"/>
            <a:ext cx="8229600" cy="4464495"/>
          </a:xfrm>
        </p:spPr>
        <p:txBody>
          <a:bodyPr>
            <a:normAutofit fontScale="85000" lnSpcReduction="10000"/>
          </a:bodyPr>
          <a:lstStyle/>
          <a:p>
            <a:pPr lvl="0">
              <a:buNone/>
            </a:pPr>
            <a:r>
              <a:rPr lang="ru-RU" dirty="0" smtClean="0"/>
              <a:t>5. </a:t>
            </a:r>
            <a:r>
              <a:rPr lang="ru-RU" sz="2800" dirty="0" smtClean="0">
                <a:latin typeface="Times New Roman" pitchFamily="18" charset="0"/>
                <a:cs typeface="Times New Roman" pitchFamily="18" charset="0"/>
              </a:rPr>
              <a:t>Продумать </a:t>
            </a:r>
            <a:r>
              <a:rPr lang="ru-RU" sz="2800" dirty="0">
                <a:latin typeface="Times New Roman" pitchFamily="18" charset="0"/>
                <a:cs typeface="Times New Roman" pitchFamily="18" charset="0"/>
              </a:rPr>
              <a:t>возможность выбора материалов, особенно в продуктивной деятельности, а также возможность выбора детьми цветовой гаммы, формы предполагаемой работы.</a:t>
            </a:r>
          </a:p>
          <a:p>
            <a:pPr>
              <a:buNone/>
            </a:pPr>
            <a:r>
              <a:rPr lang="ru-RU" sz="2800" dirty="0">
                <a:latin typeface="Times New Roman" pitchFamily="18" charset="0"/>
                <a:cs typeface="Times New Roman" pitchFamily="18" charset="0"/>
              </a:rPr>
              <a:t> </a:t>
            </a:r>
          </a:p>
          <a:p>
            <a:pPr lvl="0">
              <a:buNone/>
            </a:pPr>
            <a:r>
              <a:rPr lang="ru-RU" sz="2800" dirty="0" smtClean="0">
                <a:latin typeface="Times New Roman" pitchFamily="18" charset="0"/>
                <a:cs typeface="Times New Roman" pitchFamily="18" charset="0"/>
              </a:rPr>
              <a:t>6. Подобрать </a:t>
            </a:r>
            <a:r>
              <a:rPr lang="ru-RU" sz="2800" dirty="0">
                <a:latin typeface="Times New Roman" pitchFamily="18" charset="0"/>
                <a:cs typeface="Times New Roman" pitchFamily="18" charset="0"/>
              </a:rPr>
              <a:t>музыкальное сопровождение, физкультминутку, художественное слово.</a:t>
            </a:r>
          </a:p>
          <a:p>
            <a:pPr>
              <a:buNone/>
            </a:pPr>
            <a:r>
              <a:rPr lang="ru-RU" sz="2800" dirty="0">
                <a:latin typeface="Times New Roman" pitchFamily="18" charset="0"/>
                <a:cs typeface="Times New Roman" pitchFamily="18" charset="0"/>
              </a:rPr>
              <a:t> </a:t>
            </a:r>
          </a:p>
          <a:p>
            <a:pPr lvl="0">
              <a:buNone/>
            </a:pPr>
            <a:r>
              <a:rPr lang="ru-RU" sz="2800" dirty="0" smtClean="0">
                <a:latin typeface="Times New Roman" pitchFamily="18" charset="0"/>
                <a:cs typeface="Times New Roman" pitchFamily="18" charset="0"/>
              </a:rPr>
              <a:t>7. При </a:t>
            </a:r>
            <a:r>
              <a:rPr lang="ru-RU" sz="2800" dirty="0">
                <a:latin typeface="Times New Roman" pitchFamily="18" charset="0"/>
                <a:cs typeface="Times New Roman" pitchFamily="18" charset="0"/>
              </a:rPr>
              <a:t>подготовке к проведению НОД продумать использование  всей площади группового помещения, продумать смену видов детской деятельности так, чтобы дети не находились в статичном положении длительное время.</a:t>
            </a:r>
          </a:p>
          <a:p>
            <a:endParaRPr lang="ru-RU" dirty="0"/>
          </a:p>
        </p:txBody>
      </p:sp>
    </p:spTree>
  </p:cSld>
  <p:clrMapOvr>
    <a:masterClrMapping/>
  </p:clrMapOvr>
  <p:transition spd="med">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r="-1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Рекомендации по организации НОД</a:t>
            </a:r>
            <a:endParaRPr lang="ru-RU" dirty="0"/>
          </a:p>
        </p:txBody>
      </p:sp>
      <p:sp>
        <p:nvSpPr>
          <p:cNvPr id="3" name="Содержимое 2"/>
          <p:cNvSpPr>
            <a:spLocks noGrp="1"/>
          </p:cNvSpPr>
          <p:nvPr>
            <p:ph idx="1"/>
          </p:nvPr>
        </p:nvSpPr>
        <p:spPr/>
        <p:txBody>
          <a:bodyPr>
            <a:normAutofit/>
          </a:bodyPr>
          <a:lstStyle/>
          <a:p>
            <a:pPr algn="ctr">
              <a:buNone/>
            </a:pPr>
            <a:r>
              <a:rPr lang="en-US" b="1" i="1" u="sng" dirty="0" smtClean="0"/>
              <a:t>II.</a:t>
            </a:r>
            <a:r>
              <a:rPr lang="ru-RU" b="1" i="1" u="sng" dirty="0" smtClean="0"/>
              <a:t> Организация </a:t>
            </a:r>
            <a:r>
              <a:rPr lang="ru-RU" b="1" i="1" u="sng" dirty="0"/>
              <a:t>НОД</a:t>
            </a:r>
            <a:r>
              <a:rPr lang="ru-RU" b="1" i="1" u="sng" dirty="0" smtClean="0"/>
              <a:t>: </a:t>
            </a:r>
            <a:endParaRPr lang="ru-RU" dirty="0"/>
          </a:p>
          <a:p>
            <a:pPr lvl="0">
              <a:buNone/>
            </a:pPr>
            <a:endParaRPr lang="ru-RU" dirty="0"/>
          </a:p>
          <a:p>
            <a:pPr>
              <a:buNone/>
            </a:pPr>
            <a:endParaRPr lang="ru-RU" dirty="0"/>
          </a:p>
          <a:p>
            <a:endParaRPr lang="ru-RU" dirty="0"/>
          </a:p>
        </p:txBody>
      </p:sp>
    </p:spTree>
  </p:cSld>
  <p:clrMapOvr>
    <a:masterClrMapping/>
  </p:clrMapOvr>
  <p:transition spd="med">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r="-1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Рекомендации по организации НОД</a:t>
            </a:r>
            <a:endParaRPr lang="ru-RU" dirty="0"/>
          </a:p>
        </p:txBody>
      </p:sp>
      <p:sp>
        <p:nvSpPr>
          <p:cNvPr id="3" name="Содержимое 2"/>
          <p:cNvSpPr>
            <a:spLocks noGrp="1"/>
          </p:cNvSpPr>
          <p:nvPr>
            <p:ph idx="1"/>
          </p:nvPr>
        </p:nvSpPr>
        <p:spPr/>
        <p:txBody>
          <a:bodyPr>
            <a:normAutofit fontScale="55000" lnSpcReduction="20000"/>
          </a:bodyPr>
          <a:lstStyle/>
          <a:p>
            <a:pPr algn="ctr">
              <a:buNone/>
            </a:pPr>
            <a:r>
              <a:rPr lang="en-US" b="1" i="1" u="sng" dirty="0" smtClean="0"/>
              <a:t>II.</a:t>
            </a:r>
            <a:r>
              <a:rPr lang="ru-RU" b="1" i="1" u="sng" dirty="0" smtClean="0"/>
              <a:t> Организация </a:t>
            </a:r>
            <a:r>
              <a:rPr lang="ru-RU" b="1" i="1" u="sng" dirty="0"/>
              <a:t>НОД</a:t>
            </a:r>
            <a:r>
              <a:rPr lang="ru-RU" b="1" i="1" u="sng" dirty="0" smtClean="0"/>
              <a:t>: </a:t>
            </a:r>
            <a:endParaRPr lang="ru-RU" dirty="0"/>
          </a:p>
          <a:p>
            <a:pPr lvl="0">
              <a:buNone/>
            </a:pPr>
            <a:r>
              <a:rPr lang="ru-RU" dirty="0" smtClean="0"/>
              <a:t>1. Деятельность </a:t>
            </a:r>
            <a:r>
              <a:rPr lang="ru-RU" dirty="0"/>
              <a:t>с детьми необходимо начинать в процессе игры, совета, дискуссии, обсуждения, игровой обучающей мотивации, которая бывает </a:t>
            </a:r>
            <a:r>
              <a:rPr lang="ru-RU" dirty="0" err="1"/>
              <a:t>з-х</a:t>
            </a:r>
            <a:r>
              <a:rPr lang="ru-RU" dirty="0"/>
              <a:t> видов:</a:t>
            </a:r>
          </a:p>
          <a:p>
            <a:pPr lvl="0"/>
            <a:r>
              <a:rPr lang="ru-RU" dirty="0" smtClean="0"/>
              <a:t>помощь </a:t>
            </a:r>
            <a:r>
              <a:rPr lang="ru-RU" dirty="0"/>
              <a:t>игровому персонажу, </a:t>
            </a:r>
          </a:p>
          <a:p>
            <a:pPr lvl="0"/>
            <a:r>
              <a:rPr lang="ru-RU" dirty="0"/>
              <a:t>помощь взрослому,</a:t>
            </a:r>
          </a:p>
          <a:p>
            <a:pPr lvl="0"/>
            <a:r>
              <a:rPr lang="ru-RU" dirty="0"/>
              <a:t>личная заинтересованность</a:t>
            </a:r>
            <a:r>
              <a:rPr lang="ru-RU" dirty="0" smtClean="0"/>
              <a:t>.</a:t>
            </a:r>
          </a:p>
          <a:p>
            <a:pPr lvl="0">
              <a:buNone/>
            </a:pPr>
            <a:endParaRPr lang="ru-RU" dirty="0" smtClean="0"/>
          </a:p>
          <a:p>
            <a:pPr lvl="0">
              <a:buNone/>
            </a:pPr>
            <a:r>
              <a:rPr lang="ru-RU" dirty="0" smtClean="0"/>
              <a:t>2. Общение с детьми должно  строиться на партнерском взаимоотношении, одноуровневом  контакте глаза в глаза.</a:t>
            </a:r>
          </a:p>
          <a:p>
            <a:pPr>
              <a:buNone/>
            </a:pPr>
            <a:r>
              <a:rPr lang="ru-RU" dirty="0" smtClean="0"/>
              <a:t> </a:t>
            </a:r>
          </a:p>
          <a:p>
            <a:pPr lvl="0">
              <a:buNone/>
            </a:pPr>
            <a:r>
              <a:rPr lang="ru-RU" dirty="0" smtClean="0"/>
              <a:t>3. В процессе беседы с детьми, вовлечения их в проблему, необходимо делать акцент на индивидуальном опыте каждого ребенка.</a:t>
            </a:r>
          </a:p>
          <a:p>
            <a:pPr>
              <a:buNone/>
            </a:pPr>
            <a:endParaRPr lang="ru-RU" dirty="0" smtClean="0"/>
          </a:p>
          <a:p>
            <a:pPr lvl="0">
              <a:buNone/>
            </a:pPr>
            <a:r>
              <a:rPr lang="ru-RU" dirty="0" smtClean="0"/>
              <a:t>4. Воспитатель должен предоставить каждому ребенку  возможность  подумать, попытаться самостоятельно найти выход из затруднительно положения.</a:t>
            </a:r>
          </a:p>
          <a:p>
            <a:pPr lvl="0">
              <a:buNone/>
            </a:pPr>
            <a:endParaRPr lang="ru-RU" dirty="0"/>
          </a:p>
          <a:p>
            <a:pPr>
              <a:buNone/>
            </a:pPr>
            <a:endParaRPr lang="ru-RU" dirty="0"/>
          </a:p>
          <a:p>
            <a:endParaRPr lang="ru-RU" dirty="0"/>
          </a:p>
        </p:txBody>
      </p:sp>
    </p:spTree>
  </p:cSld>
  <p:clrMapOvr>
    <a:masterClrMapping/>
  </p:clrMapOvr>
  <p:transition spd="med">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r="-1000"/>
          </a:stretch>
        </a:blip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196752"/>
            <a:ext cx="8229600" cy="4929411"/>
          </a:xfrm>
        </p:spPr>
        <p:txBody>
          <a:bodyPr>
            <a:normAutofit fontScale="70000" lnSpcReduction="20000"/>
          </a:bodyPr>
          <a:lstStyle/>
          <a:p>
            <a:pPr lvl="0">
              <a:buNone/>
            </a:pPr>
            <a:r>
              <a:rPr lang="ru-RU" dirty="0" smtClean="0"/>
              <a:t>5. При </a:t>
            </a:r>
            <a:r>
              <a:rPr lang="ru-RU" dirty="0"/>
              <a:t>знакомстве детей с чем-то новым, взрослый обязательно дает образец, показывает способ выполнения, сопровождая его четкой словесной инструкцией.</a:t>
            </a:r>
          </a:p>
          <a:p>
            <a:pPr>
              <a:buNone/>
            </a:pPr>
            <a:endParaRPr lang="ru-RU" dirty="0"/>
          </a:p>
          <a:p>
            <a:pPr lvl="0">
              <a:buNone/>
            </a:pPr>
            <a:r>
              <a:rPr lang="ru-RU" dirty="0" smtClean="0"/>
              <a:t>6. Педагог </a:t>
            </a:r>
            <a:r>
              <a:rPr lang="ru-RU" dirty="0"/>
              <a:t>должен стремиться к тому, чтобы у каждого ребенка получился результат, свидетельствующий о его продвижении, показывающий, чему он научился</a:t>
            </a:r>
            <a:r>
              <a:rPr lang="ru-RU" dirty="0" smtClean="0"/>
              <a:t>.</a:t>
            </a:r>
          </a:p>
          <a:p>
            <a:pPr lvl="0">
              <a:buNone/>
            </a:pPr>
            <a:endParaRPr lang="ru-RU" dirty="0" smtClean="0"/>
          </a:p>
          <a:p>
            <a:pPr lvl="0">
              <a:buNone/>
            </a:pPr>
            <a:r>
              <a:rPr lang="ru-RU" dirty="0" smtClean="0"/>
              <a:t>7. В процессе общения педагога с детьми происходит не только одностороннее взаимодействие педагога на ребенка, но и обратный процесс, диалог, партнерские взаимоотношения. Образовательные задачи необходимо решать не через прямое обучение, а в процессе игры, экспериментирования, решения проблемных ситуаций, проектной деятельности, активизируя тем самым познавательную активность детей.</a:t>
            </a:r>
            <a:endParaRPr lang="ru-RU" dirty="0"/>
          </a:p>
          <a:p>
            <a:endParaRPr lang="ru-RU" dirty="0"/>
          </a:p>
        </p:txBody>
      </p:sp>
    </p:spTree>
  </p:cSld>
  <p:clrMapOvr>
    <a:masterClrMapping/>
  </p:clrMapOvr>
  <p:transition spd="med">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r="-1000"/>
          </a:stretch>
        </a:blip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467544" y="1124744"/>
            <a:ext cx="8229600" cy="5073427"/>
          </a:xfrm>
        </p:spPr>
        <p:txBody>
          <a:bodyPr>
            <a:normAutofit/>
          </a:bodyPr>
          <a:lstStyle/>
          <a:p>
            <a:pPr algn="ctr">
              <a:buNone/>
            </a:pPr>
            <a:r>
              <a:rPr lang="en-US" b="1" i="1" u="sng" dirty="0" smtClean="0"/>
              <a:t>III</a:t>
            </a:r>
            <a:r>
              <a:rPr lang="ru-RU" b="1" i="1" u="sng" dirty="0" smtClean="0"/>
              <a:t>. Подведение </a:t>
            </a:r>
            <a:r>
              <a:rPr lang="ru-RU" b="1" i="1" u="sng" dirty="0"/>
              <a:t>итога:</a:t>
            </a:r>
            <a:endParaRPr lang="ru-RU" dirty="0"/>
          </a:p>
          <a:p>
            <a:pPr>
              <a:buNone/>
            </a:pPr>
            <a:r>
              <a:rPr lang="ru-RU" b="1" i="1" dirty="0"/>
              <a:t> </a:t>
            </a:r>
            <a:endParaRPr lang="ru-RU" dirty="0"/>
          </a:p>
          <a:p>
            <a:pPr lvl="0">
              <a:buNone/>
            </a:pPr>
            <a:endParaRPr lang="ru-RU" dirty="0"/>
          </a:p>
        </p:txBody>
      </p:sp>
      <p:sp>
        <p:nvSpPr>
          <p:cNvPr id="4" name="Заголовок 1"/>
          <p:cNvSpPr>
            <a:spLocks noGrp="1"/>
          </p:cNvSpPr>
          <p:nvPr>
            <p:ph type="title"/>
          </p:nvPr>
        </p:nvSpPr>
        <p:spPr>
          <a:xfrm>
            <a:off x="457200" y="274638"/>
            <a:ext cx="8229600" cy="1143000"/>
          </a:xfrm>
        </p:spPr>
        <p:txBody>
          <a:bodyPr>
            <a:normAutofit fontScale="90000"/>
          </a:bodyPr>
          <a:lstStyle/>
          <a:p>
            <a:r>
              <a:rPr lang="ru-RU" dirty="0" smtClean="0"/>
              <a:t>Рекомендации по организации НОД</a:t>
            </a:r>
            <a:endParaRPr lang="ru-RU" dirty="0"/>
          </a:p>
        </p:txBody>
      </p:sp>
    </p:spTree>
  </p:cSld>
  <p:clrMapOvr>
    <a:masterClrMapping/>
  </p:clrMapOvr>
  <p:transition spd="med">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r="-1000"/>
          </a:stretch>
        </a:blip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467544" y="1124744"/>
            <a:ext cx="8229600" cy="5073427"/>
          </a:xfrm>
        </p:spPr>
        <p:txBody>
          <a:bodyPr>
            <a:normAutofit fontScale="62500" lnSpcReduction="20000"/>
          </a:bodyPr>
          <a:lstStyle/>
          <a:p>
            <a:pPr algn="ctr">
              <a:buNone/>
            </a:pPr>
            <a:r>
              <a:rPr lang="en-US" b="1" i="1" u="sng" dirty="0" smtClean="0"/>
              <a:t>III</a:t>
            </a:r>
            <a:r>
              <a:rPr lang="ru-RU" b="1" i="1" u="sng" dirty="0" smtClean="0"/>
              <a:t>. Подведение </a:t>
            </a:r>
            <a:r>
              <a:rPr lang="ru-RU" b="1" i="1" u="sng" dirty="0"/>
              <a:t>итога:</a:t>
            </a:r>
            <a:endParaRPr lang="ru-RU" dirty="0"/>
          </a:p>
          <a:p>
            <a:pPr>
              <a:buNone/>
            </a:pPr>
            <a:r>
              <a:rPr lang="ru-RU" b="1" i="1" dirty="0"/>
              <a:t> </a:t>
            </a:r>
            <a:endParaRPr lang="ru-RU" dirty="0"/>
          </a:p>
          <a:p>
            <a:pPr lvl="0">
              <a:buNone/>
            </a:pPr>
            <a:r>
              <a:rPr lang="ru-RU" dirty="0" smtClean="0"/>
              <a:t>1. В </a:t>
            </a:r>
            <a:r>
              <a:rPr lang="ru-RU" dirty="0"/>
              <a:t>заключении обязательно проводиться итог деятельности детей, анализ детских работ:</a:t>
            </a:r>
          </a:p>
          <a:p>
            <a:pPr lvl="0"/>
            <a:r>
              <a:rPr lang="ru-RU" i="1" dirty="0"/>
              <a:t>в младшей группе</a:t>
            </a:r>
            <a:r>
              <a:rPr lang="ru-RU" dirty="0"/>
              <a:t> педагог хвалит за усердие, желание выполнить работу, активизирует положительные эмоции;</a:t>
            </a:r>
          </a:p>
          <a:p>
            <a:pPr lvl="0"/>
            <a:r>
              <a:rPr lang="ru-RU" i="1" dirty="0"/>
              <a:t>в средней группе</a:t>
            </a:r>
            <a:r>
              <a:rPr lang="ru-RU" dirty="0"/>
              <a:t> педагог дифференцированно подходит к оценке результатов деятельности детей;</a:t>
            </a:r>
          </a:p>
          <a:p>
            <a:pPr lvl="0"/>
            <a:r>
              <a:rPr lang="ru-RU" i="1" dirty="0"/>
              <a:t>в старшей и подготовительной к школе группах </a:t>
            </a:r>
            <a:r>
              <a:rPr lang="ru-RU" dirty="0"/>
              <a:t>к оценке и самооценке результатов привлекаются дети.</a:t>
            </a:r>
          </a:p>
          <a:p>
            <a:pPr>
              <a:buNone/>
            </a:pPr>
            <a:r>
              <a:rPr lang="ru-RU" dirty="0"/>
              <a:t> </a:t>
            </a:r>
          </a:p>
          <a:p>
            <a:pPr lvl="0">
              <a:buNone/>
            </a:pPr>
            <a:r>
              <a:rPr lang="ru-RU" dirty="0" smtClean="0"/>
              <a:t>2.  </a:t>
            </a:r>
            <a:r>
              <a:rPr lang="ru-RU" dirty="0"/>
              <a:t>В</a:t>
            </a:r>
            <a:r>
              <a:rPr lang="ru-RU" dirty="0" smtClean="0"/>
              <a:t> </a:t>
            </a:r>
            <a:r>
              <a:rPr lang="ru-RU" dirty="0"/>
              <a:t>процессе беседы создаются условия для выхода на дальнейшую деятельность с детьми в  течение дня.</a:t>
            </a:r>
          </a:p>
          <a:p>
            <a:pPr>
              <a:buNone/>
            </a:pPr>
            <a:endParaRPr lang="ru-RU" dirty="0"/>
          </a:p>
          <a:p>
            <a:pPr lvl="0">
              <a:buNone/>
            </a:pPr>
            <a:r>
              <a:rPr lang="ru-RU" dirty="0" smtClean="0"/>
              <a:t>3.  В </a:t>
            </a:r>
            <a:r>
              <a:rPr lang="ru-RU" dirty="0"/>
              <a:t>течение всей НОД необходимо сохранять положительно-эмоциональный стиль отношений между взрослыми и детьми, учитывать возрастные, индивидуальные и психологические особенности детей группы.</a:t>
            </a:r>
          </a:p>
          <a:p>
            <a:endParaRPr lang="ru-RU" dirty="0"/>
          </a:p>
        </p:txBody>
      </p:sp>
      <p:sp>
        <p:nvSpPr>
          <p:cNvPr id="4" name="Заголовок 1"/>
          <p:cNvSpPr>
            <a:spLocks noGrp="1"/>
          </p:cNvSpPr>
          <p:nvPr>
            <p:ph type="title"/>
          </p:nvPr>
        </p:nvSpPr>
        <p:spPr>
          <a:xfrm>
            <a:off x="457200" y="274638"/>
            <a:ext cx="8229600" cy="1143000"/>
          </a:xfrm>
        </p:spPr>
        <p:txBody>
          <a:bodyPr>
            <a:normAutofit fontScale="90000"/>
          </a:bodyPr>
          <a:lstStyle/>
          <a:p>
            <a:r>
              <a:rPr lang="ru-RU" dirty="0" smtClean="0"/>
              <a:t>Рекомендации по организации НОД</a:t>
            </a:r>
            <a:endParaRPr lang="ru-RU" dirty="0"/>
          </a:p>
        </p:txBody>
      </p:sp>
    </p:spTree>
  </p:cSld>
  <p:clrMapOvr>
    <a:masterClrMapping/>
  </p:clrMapOvr>
  <p:transition spd="med">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solidFill>
                  <a:srgbClr val="FF0000"/>
                </a:solidFill>
              </a:rPr>
              <a:t>Любая деятельность должна способствовать развитию детей.</a:t>
            </a:r>
            <a:endParaRPr lang="ru-RU" b="1" dirty="0">
              <a:solidFill>
                <a:srgbClr val="FF0000"/>
              </a:solidFill>
            </a:endParaRPr>
          </a:p>
        </p:txBody>
      </p:sp>
      <p:pic>
        <p:nvPicPr>
          <p:cNvPr id="4" name="Содержимое 3" descr="69894.270144.jpeg"/>
          <p:cNvPicPr>
            <a:picLocks noGrp="1" noChangeAspect="1"/>
          </p:cNvPicPr>
          <p:nvPr>
            <p:ph idx="1"/>
          </p:nvPr>
        </p:nvPicPr>
        <p:blipFill>
          <a:blip r:embed="rId2" cstate="print"/>
          <a:stretch>
            <a:fillRect/>
          </a:stretch>
        </p:blipFill>
        <p:spPr>
          <a:xfrm>
            <a:off x="1475656" y="1484784"/>
            <a:ext cx="6125145" cy="3906077"/>
          </a:xfrm>
        </p:spPr>
      </p:pic>
      <p:sp>
        <p:nvSpPr>
          <p:cNvPr id="5" name="Заголовок 1"/>
          <p:cNvSpPr txBox="1">
            <a:spLocks/>
          </p:cNvSpPr>
          <p:nvPr/>
        </p:nvSpPr>
        <p:spPr>
          <a:xfrm>
            <a:off x="755576" y="5373216"/>
            <a:ext cx="8229600" cy="1143000"/>
          </a:xfrm>
          <a:prstGeom prst="rect">
            <a:avLst/>
          </a:prstGeom>
        </p:spPr>
        <p:txBody>
          <a:bodyPr vert="horz" lIns="91440" tIns="45720" rIns="91440" bIns="45720" rtlCol="0" anchor="ctr">
            <a:normAutofit fontScale="7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4400" b="1" i="0" u="none" strike="noStrike" kern="1200" cap="none" spc="0" normalizeH="0" baseline="0" noProof="0" dirty="0" smtClean="0">
                <a:ln>
                  <a:noFill/>
                </a:ln>
                <a:solidFill>
                  <a:srgbClr val="FF0000"/>
                </a:solidFill>
                <a:effectLst/>
                <a:uLnTx/>
                <a:uFillTx/>
                <a:latin typeface="+mj-lt"/>
                <a:ea typeface="+mj-ea"/>
                <a:cs typeface="+mj-cs"/>
              </a:rPr>
              <a:t>Что же способствует более эффективному усвоению знаний</a:t>
            </a:r>
            <a:r>
              <a:rPr kumimoji="0" lang="ru-RU" sz="4400" b="1" i="0" u="none" strike="noStrike" kern="1200" cap="none" spc="0" normalizeH="0" noProof="0" dirty="0" smtClean="0">
                <a:ln>
                  <a:noFill/>
                </a:ln>
                <a:solidFill>
                  <a:srgbClr val="FF0000"/>
                </a:solidFill>
                <a:effectLst/>
                <a:uLnTx/>
                <a:uFillTx/>
                <a:latin typeface="+mj-lt"/>
                <a:ea typeface="+mj-ea"/>
                <a:cs typeface="+mj-cs"/>
              </a:rPr>
              <a:t> и умений детьми???</a:t>
            </a:r>
            <a:endParaRPr kumimoji="0" lang="ru-RU" sz="4400" b="1" i="0" u="none" strike="noStrike" kern="1200" cap="none" spc="0" normalizeH="0" baseline="0" noProof="0" dirty="0">
              <a:ln>
                <a:noFill/>
              </a:ln>
              <a:solidFill>
                <a:srgbClr val="FF0000"/>
              </a:solidFill>
              <a:effectLst/>
              <a:uLnTx/>
              <a:uFillTx/>
              <a:latin typeface="+mj-lt"/>
              <a:ea typeface="+mj-ea"/>
              <a:cs typeface="+mj-cs"/>
            </a:endParaRPr>
          </a:p>
        </p:txBody>
      </p:sp>
    </p:spTree>
  </p:cSld>
  <p:clrMapOvr>
    <a:masterClrMapping/>
  </p:clrMapOvr>
  <p:transition spd="med">
    <p:zo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r="-1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836712"/>
            <a:ext cx="3186106" cy="1080120"/>
          </a:xfrm>
        </p:spPr>
        <p:txBody>
          <a:bodyPr>
            <a:normAutofit/>
          </a:bodyPr>
          <a:lstStyle/>
          <a:p>
            <a:r>
              <a:rPr lang="ru-RU" dirty="0" smtClean="0">
                <a:solidFill>
                  <a:srgbClr val="7030A0"/>
                </a:solidFill>
              </a:rPr>
              <a:t>кроссворд</a:t>
            </a:r>
            <a:endParaRPr lang="ru-RU" dirty="0">
              <a:solidFill>
                <a:srgbClr val="7030A0"/>
              </a:solidFill>
            </a:endParaRPr>
          </a:p>
        </p:txBody>
      </p:sp>
      <p:pic>
        <p:nvPicPr>
          <p:cNvPr id="4" name="Содержимое 3" descr="ino-300x295.png"/>
          <p:cNvPicPr>
            <a:picLocks noGrp="1" noChangeAspect="1"/>
          </p:cNvPicPr>
          <p:nvPr>
            <p:ph idx="1"/>
          </p:nvPr>
        </p:nvPicPr>
        <p:blipFill>
          <a:blip r:embed="rId3" cstate="print"/>
          <a:stretch>
            <a:fillRect/>
          </a:stretch>
        </p:blipFill>
        <p:spPr>
          <a:xfrm>
            <a:off x="179512" y="3573016"/>
            <a:ext cx="2910590" cy="2862080"/>
          </a:xfrm>
        </p:spPr>
      </p:pic>
      <p:graphicFrame>
        <p:nvGraphicFramePr>
          <p:cNvPr id="7" name="Таблица 6"/>
          <p:cNvGraphicFramePr>
            <a:graphicFrameLocks noGrp="1"/>
          </p:cNvGraphicFramePr>
          <p:nvPr/>
        </p:nvGraphicFramePr>
        <p:xfrm>
          <a:off x="1991042" y="2165350"/>
          <a:ext cx="6037345" cy="3351884"/>
        </p:xfrm>
        <a:graphic>
          <a:graphicData uri="http://schemas.openxmlformats.org/drawingml/2006/table">
            <a:tbl>
              <a:tblPr/>
              <a:tblGrid>
                <a:gridCol w="355007"/>
                <a:gridCol w="355007"/>
                <a:gridCol w="355007"/>
                <a:gridCol w="355007"/>
                <a:gridCol w="355007"/>
                <a:gridCol w="355007"/>
                <a:gridCol w="355007"/>
                <a:gridCol w="355007"/>
                <a:gridCol w="355007"/>
                <a:gridCol w="355007"/>
                <a:gridCol w="355007"/>
                <a:gridCol w="355007"/>
                <a:gridCol w="355007"/>
                <a:gridCol w="355007"/>
                <a:gridCol w="355749"/>
                <a:gridCol w="355749"/>
                <a:gridCol w="355749"/>
              </a:tblGrid>
              <a:tr h="353716">
                <a:tc>
                  <a:txBody>
                    <a:bodyPr/>
                    <a:lstStyle/>
                    <a:p>
                      <a:pPr>
                        <a:lnSpc>
                          <a:spcPct val="115000"/>
                        </a:lnSpc>
                        <a:spcAft>
                          <a:spcPts val="0"/>
                        </a:spcAft>
                      </a:pPr>
                      <a:endParaRPr lang="ru-RU" sz="1100">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endParaRPr lang="ru-RU" sz="1100">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endParaRPr lang="ru-RU" sz="1100">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endParaRPr lang="ru-RU" sz="1100">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endParaRPr lang="ru-RU" sz="1100">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endParaRPr lang="ru-RU" sz="1100">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endParaRPr lang="ru-RU" sz="1100">
                        <a:latin typeface="Calibri"/>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latin typeface="Calibri"/>
                          <a:ea typeface="Calibri"/>
                          <a:cs typeface="Times New Roman"/>
                        </a:rPr>
                        <a:t>1</a:t>
                      </a: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100">
                        <a:latin typeface="Calibri"/>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100">
                        <a:latin typeface="Calibri"/>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r>
              <a:tr h="374771">
                <a:tc>
                  <a:txBody>
                    <a:bodyPr/>
                    <a:lstStyle/>
                    <a:p>
                      <a:pPr>
                        <a:lnSpc>
                          <a:spcPct val="115000"/>
                        </a:lnSpc>
                        <a:spcAft>
                          <a:spcPts val="0"/>
                        </a:spcAft>
                      </a:pPr>
                      <a:endParaRPr lang="ru-RU" sz="1100">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endParaRPr lang="ru-RU" sz="1100">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endParaRPr lang="ru-RU" sz="1100">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endParaRPr lang="ru-RU" sz="1100">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endParaRPr lang="ru-RU" sz="1100">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ru-RU" sz="1100">
                          <a:latin typeface="Calibri"/>
                          <a:ea typeface="Calibri"/>
                          <a:cs typeface="Times New Roman"/>
                        </a:rPr>
                        <a:t>2</a:t>
                      </a: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4771">
                <a:tc>
                  <a:txBody>
                    <a:bodyPr/>
                    <a:lstStyle/>
                    <a:p>
                      <a:pPr>
                        <a:lnSpc>
                          <a:spcPct val="115000"/>
                        </a:lnSpc>
                        <a:spcAft>
                          <a:spcPts val="0"/>
                        </a:spcAft>
                      </a:pPr>
                      <a:endParaRPr lang="ru-RU" sz="1100">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endParaRPr lang="ru-RU" sz="1100">
                        <a:latin typeface="Calibri"/>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100">
                        <a:latin typeface="Calibri"/>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100">
                        <a:latin typeface="Calibri"/>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latin typeface="Calibri"/>
                          <a:ea typeface="Calibri"/>
                          <a:cs typeface="Times New Roman"/>
                        </a:rPr>
                        <a:t>3</a:t>
                      </a: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endParaRPr lang="ru-RU" sz="110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r>
              <a:tr h="374771">
                <a:tc>
                  <a:txBody>
                    <a:bodyPr/>
                    <a:lstStyle/>
                    <a:p>
                      <a:pPr>
                        <a:lnSpc>
                          <a:spcPct val="115000"/>
                        </a:lnSpc>
                        <a:spcAft>
                          <a:spcPts val="0"/>
                        </a:spcAft>
                      </a:pPr>
                      <a:r>
                        <a:rPr lang="ru-RU" sz="1100">
                          <a:latin typeface="Calibri"/>
                          <a:ea typeface="Calibri"/>
                          <a:cs typeface="Times New Roman"/>
                        </a:rPr>
                        <a:t>4</a:t>
                      </a: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10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10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10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endParaRPr lang="ru-RU" sz="110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endParaRPr lang="ru-RU" sz="1100">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endParaRPr lang="ru-RU" sz="1100">
                        <a:latin typeface="Calibri"/>
                        <a:ea typeface="Calibri"/>
                        <a:cs typeface="Times New Roman"/>
                      </a:endParaRPr>
                    </a:p>
                  </a:txBody>
                  <a:tcPr marL="68580" marR="68580" marT="0" marB="0">
                    <a:lnL>
                      <a:noFill/>
                    </a:lnL>
                    <a:lnR>
                      <a:noFill/>
                    </a:lnR>
                    <a:lnT>
                      <a:noFill/>
                    </a:lnT>
                    <a:lnB>
                      <a:noFill/>
                    </a:lnB>
                  </a:tcPr>
                </a:tc>
              </a:tr>
              <a:tr h="374771">
                <a:tc>
                  <a:txBody>
                    <a:bodyPr/>
                    <a:lstStyle/>
                    <a:p>
                      <a:pPr>
                        <a:lnSpc>
                          <a:spcPct val="115000"/>
                        </a:lnSpc>
                        <a:spcAft>
                          <a:spcPts val="0"/>
                        </a:spcAft>
                      </a:pPr>
                      <a:endParaRPr lang="ru-RU" sz="1100">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endParaRPr lang="ru-RU" sz="110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endParaRPr lang="ru-RU" sz="110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r>
                        <a:rPr lang="ru-RU" sz="1100">
                          <a:latin typeface="Calibri"/>
                          <a:ea typeface="Calibri"/>
                          <a:cs typeface="Times New Roman"/>
                        </a:rPr>
                        <a:t>5</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100">
                        <a:latin typeface="Calibri"/>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100">
                        <a:latin typeface="Calibri"/>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100">
                        <a:latin typeface="Calibri"/>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r>
              <a:tr h="374771">
                <a:tc>
                  <a:txBody>
                    <a:bodyPr/>
                    <a:lstStyle/>
                    <a:p>
                      <a:pPr>
                        <a:lnSpc>
                          <a:spcPct val="115000"/>
                        </a:lnSpc>
                        <a:spcAft>
                          <a:spcPts val="0"/>
                        </a:spcAft>
                      </a:pPr>
                      <a:endParaRPr lang="ru-RU" sz="1100">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endParaRPr lang="ru-RU" sz="1100">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endParaRPr lang="ru-RU" sz="1100">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endParaRPr lang="ru-RU" sz="1100">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endParaRPr lang="ru-RU" sz="110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r>
                        <a:rPr lang="ru-RU" sz="1100">
                          <a:latin typeface="Calibri"/>
                          <a:ea typeface="Calibri"/>
                          <a:cs typeface="Times New Roman"/>
                        </a:rPr>
                        <a:t>6</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4771">
                <a:tc>
                  <a:txBody>
                    <a:bodyPr/>
                    <a:lstStyle/>
                    <a:p>
                      <a:pPr>
                        <a:lnSpc>
                          <a:spcPct val="115000"/>
                        </a:lnSpc>
                        <a:spcAft>
                          <a:spcPts val="0"/>
                        </a:spcAft>
                      </a:pPr>
                      <a:endParaRPr lang="ru-RU" sz="1100">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endParaRPr lang="ru-RU" sz="1100">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endParaRPr lang="ru-RU" sz="1100">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endParaRPr lang="ru-RU" sz="1100">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ru-RU" sz="1100">
                          <a:latin typeface="Calibri"/>
                          <a:ea typeface="Calibri"/>
                          <a:cs typeface="Times New Roman"/>
                        </a:rPr>
                        <a:t>7</a:t>
                      </a: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10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endParaRPr lang="ru-RU" sz="110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endParaRPr lang="ru-RU" sz="110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endParaRPr lang="ru-RU" sz="110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endParaRPr lang="ru-RU" sz="110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r>
              <a:tr h="374771">
                <a:tc>
                  <a:txBody>
                    <a:bodyPr/>
                    <a:lstStyle/>
                    <a:p>
                      <a:pPr>
                        <a:lnSpc>
                          <a:spcPct val="115000"/>
                        </a:lnSpc>
                        <a:spcAft>
                          <a:spcPts val="0"/>
                        </a:spcAft>
                      </a:pPr>
                      <a:endParaRPr lang="ru-RU" sz="1100">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endParaRPr lang="ru-RU" sz="1100">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endParaRPr lang="ru-RU" sz="1100">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endParaRPr lang="ru-RU" sz="1100">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endParaRPr lang="ru-RU" sz="1100">
                        <a:latin typeface="Calibri"/>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10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10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latin typeface="Calibri"/>
                          <a:ea typeface="Calibri"/>
                          <a:cs typeface="Times New Roman"/>
                        </a:rPr>
                        <a:t>8</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15000"/>
                        </a:lnSpc>
                        <a:spcAft>
                          <a:spcPts val="0"/>
                        </a:spcAft>
                      </a:pPr>
                      <a:endParaRPr lang="ru-RU" sz="1100">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endParaRPr lang="ru-RU" sz="1100">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endParaRPr lang="ru-RU" sz="1100">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endParaRPr lang="ru-RU" sz="1100">
                        <a:latin typeface="Calibri"/>
                        <a:ea typeface="Calibri"/>
                        <a:cs typeface="Times New Roman"/>
                      </a:endParaRPr>
                    </a:p>
                  </a:txBody>
                  <a:tcPr marL="68580" marR="68580" marT="0" marB="0">
                    <a:lnL>
                      <a:noFill/>
                    </a:lnL>
                    <a:lnR>
                      <a:noFill/>
                    </a:lnR>
                    <a:lnT>
                      <a:noFill/>
                    </a:lnT>
                    <a:lnB>
                      <a:noFill/>
                    </a:lnB>
                  </a:tcPr>
                </a:tc>
              </a:tr>
              <a:tr h="374771">
                <a:tc>
                  <a:txBody>
                    <a:bodyPr/>
                    <a:lstStyle/>
                    <a:p>
                      <a:pPr>
                        <a:lnSpc>
                          <a:spcPct val="115000"/>
                        </a:lnSpc>
                        <a:spcAft>
                          <a:spcPts val="0"/>
                        </a:spcAft>
                      </a:pPr>
                      <a:endParaRPr lang="ru-RU" sz="1100">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endParaRPr lang="ru-RU" sz="1100">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endParaRPr lang="ru-RU" sz="1100">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ru-RU" sz="1100">
                          <a:latin typeface="Calibri"/>
                          <a:ea typeface="Calibri"/>
                          <a:cs typeface="Times New Roman"/>
                        </a:rPr>
                        <a:t>9</a:t>
                      </a: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endParaRPr lang="ru-RU" sz="110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endParaRPr lang="ru-RU" sz="110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endParaRPr lang="ru-RU" sz="1100">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endParaRPr lang="ru-RU" sz="1100">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endParaRPr lang="ru-RU" sz="1100">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endParaRPr lang="ru-RU" sz="1100">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endParaRPr lang="ru-RU" sz="1100" dirty="0">
                        <a:latin typeface="Calibri"/>
                        <a:ea typeface="Calibri"/>
                        <a:cs typeface="Times New Roman"/>
                      </a:endParaRPr>
                    </a:p>
                  </a:txBody>
                  <a:tcPr marL="68580" marR="68580" marT="0" marB="0">
                    <a:lnL>
                      <a:noFill/>
                    </a:lnL>
                    <a:lnR>
                      <a:noFill/>
                    </a:lnR>
                    <a:lnT>
                      <a:noFill/>
                    </a:lnT>
                    <a:lnB>
                      <a:noFill/>
                    </a:lnB>
                  </a:tcPr>
                </a:tc>
              </a:tr>
            </a:tbl>
          </a:graphicData>
        </a:graphic>
      </p:graphicFrame>
    </p:spTree>
  </p:cSld>
  <p:clrMapOvr>
    <a:masterClrMapping/>
  </p:clrMapOvr>
  <p:transition spd="med">
    <p:wipe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r="-1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836712"/>
            <a:ext cx="3186106" cy="1080120"/>
          </a:xfrm>
        </p:spPr>
        <p:txBody>
          <a:bodyPr>
            <a:normAutofit/>
          </a:bodyPr>
          <a:lstStyle/>
          <a:p>
            <a:r>
              <a:rPr lang="ru-RU" dirty="0" smtClean="0">
                <a:solidFill>
                  <a:srgbClr val="7030A0"/>
                </a:solidFill>
              </a:rPr>
              <a:t>кроссворд</a:t>
            </a:r>
            <a:endParaRPr lang="ru-RU" dirty="0">
              <a:solidFill>
                <a:srgbClr val="7030A0"/>
              </a:solidFill>
            </a:endParaRPr>
          </a:p>
        </p:txBody>
      </p:sp>
      <p:pic>
        <p:nvPicPr>
          <p:cNvPr id="4" name="Содержимое 3" descr="ino-300x295.png"/>
          <p:cNvPicPr>
            <a:picLocks noGrp="1" noChangeAspect="1"/>
          </p:cNvPicPr>
          <p:nvPr>
            <p:ph idx="1"/>
          </p:nvPr>
        </p:nvPicPr>
        <p:blipFill>
          <a:blip r:embed="rId3" cstate="print"/>
          <a:stretch>
            <a:fillRect/>
          </a:stretch>
        </p:blipFill>
        <p:spPr>
          <a:xfrm>
            <a:off x="179512" y="3573016"/>
            <a:ext cx="2910590" cy="2862080"/>
          </a:xfrm>
        </p:spPr>
      </p:pic>
      <p:graphicFrame>
        <p:nvGraphicFramePr>
          <p:cNvPr id="7" name="Таблица 6"/>
          <p:cNvGraphicFramePr>
            <a:graphicFrameLocks noGrp="1"/>
          </p:cNvGraphicFramePr>
          <p:nvPr/>
        </p:nvGraphicFramePr>
        <p:xfrm>
          <a:off x="1991042" y="2165350"/>
          <a:ext cx="6037345" cy="3351884"/>
        </p:xfrm>
        <a:graphic>
          <a:graphicData uri="http://schemas.openxmlformats.org/drawingml/2006/table">
            <a:tbl>
              <a:tblPr/>
              <a:tblGrid>
                <a:gridCol w="355007"/>
                <a:gridCol w="355007"/>
                <a:gridCol w="355007"/>
                <a:gridCol w="355007"/>
                <a:gridCol w="355007"/>
                <a:gridCol w="355007"/>
                <a:gridCol w="355007"/>
                <a:gridCol w="355007"/>
                <a:gridCol w="355007"/>
                <a:gridCol w="355007"/>
                <a:gridCol w="355007"/>
                <a:gridCol w="355007"/>
                <a:gridCol w="355007"/>
                <a:gridCol w="355007"/>
                <a:gridCol w="355749"/>
                <a:gridCol w="355749"/>
                <a:gridCol w="355749"/>
              </a:tblGrid>
              <a:tr h="353716">
                <a:tc>
                  <a:txBody>
                    <a:bodyPr/>
                    <a:lstStyle/>
                    <a:p>
                      <a:pPr>
                        <a:lnSpc>
                          <a:spcPct val="115000"/>
                        </a:lnSpc>
                        <a:spcAft>
                          <a:spcPts val="0"/>
                        </a:spcAft>
                      </a:pPr>
                      <a:endParaRPr lang="ru-RU" sz="2000" dirty="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dirty="0">
                        <a:latin typeface="Times New Roman" pitchFamily="18" charset="0"/>
                        <a:ea typeface="Calibri"/>
                        <a:cs typeface="Times New Roman"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a:latin typeface="Times New Roman" pitchFamily="18" charset="0"/>
                          <a:ea typeface="Calibri"/>
                          <a:cs typeface="Times New Roman" pitchFamily="18" charset="0"/>
                        </a:rPr>
                        <a:t>1</a:t>
                      </a: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r>
              <a:tr h="374771">
                <a:tc>
                  <a:txBody>
                    <a:bodyPr/>
                    <a:lstStyle/>
                    <a:p>
                      <a:pPr>
                        <a:lnSpc>
                          <a:spcPct val="115000"/>
                        </a:lnSpc>
                        <a:spcAft>
                          <a:spcPts val="0"/>
                        </a:spcAft>
                      </a:pPr>
                      <a:endParaRPr lang="ru-RU" sz="2000" dirty="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dirty="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r>
                        <a:rPr lang="ru-RU" sz="2000">
                          <a:latin typeface="Times New Roman" pitchFamily="18" charset="0"/>
                          <a:ea typeface="Calibri"/>
                          <a:cs typeface="Times New Roman" pitchFamily="18" charset="0"/>
                        </a:rPr>
                        <a:t>2</a:t>
                      </a: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в</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о</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о</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б</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err="1" smtClean="0">
                          <a:latin typeface="Times New Roman" pitchFamily="18" charset="0"/>
                          <a:ea typeface="Calibri"/>
                          <a:cs typeface="Times New Roman" pitchFamily="18" charset="0"/>
                        </a:rPr>
                        <a:t>р</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а</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ж</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е</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err="1" smtClean="0">
                          <a:latin typeface="Times New Roman" pitchFamily="18" charset="0"/>
                          <a:ea typeface="Calibri"/>
                          <a:cs typeface="Times New Roman" pitchFamily="18" charset="0"/>
                        </a:rPr>
                        <a:t>н</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и</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е</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4771">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dirty="0">
                        <a:latin typeface="Times New Roman" pitchFamily="18" charset="0"/>
                        <a:ea typeface="Calibri"/>
                        <a:cs typeface="Times New Roman"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a:latin typeface="Times New Roman" pitchFamily="18" charset="0"/>
                          <a:ea typeface="Calibri"/>
                          <a:cs typeface="Times New Roman" pitchFamily="18" charset="0"/>
                        </a:rPr>
                        <a:t>3</a:t>
                      </a: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r>
              <a:tr h="374771">
                <a:tc>
                  <a:txBody>
                    <a:bodyPr/>
                    <a:lstStyle/>
                    <a:p>
                      <a:pPr>
                        <a:lnSpc>
                          <a:spcPct val="115000"/>
                        </a:lnSpc>
                        <a:spcAft>
                          <a:spcPts val="0"/>
                        </a:spcAft>
                      </a:pPr>
                      <a:r>
                        <a:rPr lang="ru-RU" sz="2000">
                          <a:latin typeface="Times New Roman" pitchFamily="18" charset="0"/>
                          <a:ea typeface="Calibri"/>
                          <a:cs typeface="Times New Roman" pitchFamily="18" charset="0"/>
                        </a:rPr>
                        <a:t>4</a:t>
                      </a: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a:noFill/>
                    </a:lnB>
                  </a:tcPr>
                </a:tc>
              </a:tr>
              <a:tr h="374771">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endParaRPr lang="ru-RU" sz="2000" dirty="0">
                        <a:latin typeface="Times New Roman" pitchFamily="18" charset="0"/>
                        <a:ea typeface="Calibri"/>
                        <a:cs typeface="Times New Roman"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r>
                        <a:rPr lang="ru-RU" sz="2000" dirty="0">
                          <a:latin typeface="Times New Roman" pitchFamily="18" charset="0"/>
                          <a:ea typeface="Calibri"/>
                          <a:cs typeface="Times New Roman" pitchFamily="18" charset="0"/>
                        </a:rPr>
                        <a:t>5</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r>
              <a:tr h="374771">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dirty="0">
                        <a:latin typeface="Times New Roman" pitchFamily="18" charset="0"/>
                        <a:ea typeface="Calibri"/>
                        <a:cs typeface="Times New Roman"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r>
                        <a:rPr lang="ru-RU" sz="2000" dirty="0">
                          <a:latin typeface="Times New Roman" pitchFamily="18" charset="0"/>
                          <a:ea typeface="Calibri"/>
                          <a:cs typeface="Times New Roman" pitchFamily="18" charset="0"/>
                        </a:rPr>
                        <a:t>6</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4771">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r>
                        <a:rPr lang="ru-RU" sz="2000">
                          <a:latin typeface="Times New Roman" pitchFamily="18" charset="0"/>
                          <a:ea typeface="Calibri"/>
                          <a:cs typeface="Times New Roman" pitchFamily="18" charset="0"/>
                        </a:rPr>
                        <a:t>7</a:t>
                      </a: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dirty="0">
                        <a:latin typeface="Times New Roman" pitchFamily="18" charset="0"/>
                        <a:ea typeface="Calibri"/>
                        <a:cs typeface="Times New Roman"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endParaRPr lang="ru-RU" sz="2000" dirty="0">
                        <a:latin typeface="Times New Roman" pitchFamily="18" charset="0"/>
                        <a:ea typeface="Calibri"/>
                        <a:cs typeface="Times New Roman"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r>
              <a:tr h="374771">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a:latin typeface="Times New Roman" pitchFamily="18" charset="0"/>
                          <a:ea typeface="Calibri"/>
                          <a:cs typeface="Times New Roman" pitchFamily="18" charset="0"/>
                        </a:rPr>
                        <a:t>8</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15000"/>
                        </a:lnSpc>
                        <a:spcAft>
                          <a:spcPts val="0"/>
                        </a:spcAft>
                      </a:pPr>
                      <a:endParaRPr lang="ru-RU" sz="2000" dirty="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dirty="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dirty="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dirty="0">
                        <a:latin typeface="Times New Roman" pitchFamily="18" charset="0"/>
                        <a:ea typeface="Calibri"/>
                        <a:cs typeface="Times New Roman" pitchFamily="18" charset="0"/>
                      </a:endParaRPr>
                    </a:p>
                  </a:txBody>
                  <a:tcPr marL="68580" marR="68580" marT="0" marB="0">
                    <a:lnL>
                      <a:noFill/>
                    </a:lnL>
                    <a:lnR>
                      <a:noFill/>
                    </a:lnR>
                    <a:lnT>
                      <a:noFill/>
                    </a:lnT>
                    <a:lnB>
                      <a:noFill/>
                    </a:lnB>
                  </a:tcPr>
                </a:tc>
              </a:tr>
              <a:tr h="374771">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r>
                        <a:rPr lang="ru-RU" sz="2000">
                          <a:latin typeface="Times New Roman" pitchFamily="18" charset="0"/>
                          <a:ea typeface="Calibri"/>
                          <a:cs typeface="Times New Roman" pitchFamily="18" charset="0"/>
                        </a:rPr>
                        <a:t>9</a:t>
                      </a: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endParaRPr lang="ru-RU" sz="2000" dirty="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dirty="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dirty="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dirty="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dirty="0">
                        <a:latin typeface="Times New Roman" pitchFamily="18" charset="0"/>
                        <a:ea typeface="Calibri"/>
                        <a:cs typeface="Times New Roman" pitchFamily="18" charset="0"/>
                      </a:endParaRPr>
                    </a:p>
                  </a:txBody>
                  <a:tcPr marL="68580" marR="68580" marT="0" marB="0">
                    <a:lnL>
                      <a:noFill/>
                    </a:lnL>
                    <a:lnR>
                      <a:noFill/>
                    </a:lnR>
                    <a:lnT>
                      <a:noFill/>
                    </a:lnT>
                    <a:lnB>
                      <a:noFill/>
                    </a:lnB>
                  </a:tcPr>
                </a:tc>
              </a:tr>
            </a:tbl>
          </a:graphicData>
        </a:graphic>
      </p:graphicFrame>
    </p:spTree>
  </p:cSld>
  <p:clrMapOvr>
    <a:masterClrMapping/>
  </p:clrMapOvr>
  <p:transition spd="med">
    <p:wipe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r="-1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836712"/>
            <a:ext cx="3186106" cy="1080120"/>
          </a:xfrm>
        </p:spPr>
        <p:txBody>
          <a:bodyPr>
            <a:normAutofit/>
          </a:bodyPr>
          <a:lstStyle/>
          <a:p>
            <a:r>
              <a:rPr lang="ru-RU" dirty="0" smtClean="0">
                <a:solidFill>
                  <a:srgbClr val="7030A0"/>
                </a:solidFill>
              </a:rPr>
              <a:t>кроссворд</a:t>
            </a:r>
            <a:endParaRPr lang="ru-RU" dirty="0">
              <a:solidFill>
                <a:srgbClr val="7030A0"/>
              </a:solidFill>
            </a:endParaRPr>
          </a:p>
        </p:txBody>
      </p:sp>
      <p:pic>
        <p:nvPicPr>
          <p:cNvPr id="4" name="Содержимое 3" descr="ino-300x295.png"/>
          <p:cNvPicPr>
            <a:picLocks noGrp="1" noChangeAspect="1"/>
          </p:cNvPicPr>
          <p:nvPr>
            <p:ph idx="1"/>
          </p:nvPr>
        </p:nvPicPr>
        <p:blipFill>
          <a:blip r:embed="rId3" cstate="print"/>
          <a:stretch>
            <a:fillRect/>
          </a:stretch>
        </p:blipFill>
        <p:spPr>
          <a:xfrm>
            <a:off x="179512" y="3573016"/>
            <a:ext cx="2910590" cy="2862080"/>
          </a:xfrm>
        </p:spPr>
      </p:pic>
      <p:graphicFrame>
        <p:nvGraphicFramePr>
          <p:cNvPr id="7" name="Таблица 6"/>
          <p:cNvGraphicFramePr>
            <a:graphicFrameLocks noGrp="1"/>
          </p:cNvGraphicFramePr>
          <p:nvPr/>
        </p:nvGraphicFramePr>
        <p:xfrm>
          <a:off x="1991042" y="2165350"/>
          <a:ext cx="6037345" cy="3351884"/>
        </p:xfrm>
        <a:graphic>
          <a:graphicData uri="http://schemas.openxmlformats.org/drawingml/2006/table">
            <a:tbl>
              <a:tblPr/>
              <a:tblGrid>
                <a:gridCol w="355007"/>
                <a:gridCol w="355007"/>
                <a:gridCol w="355007"/>
                <a:gridCol w="355007"/>
                <a:gridCol w="355007"/>
                <a:gridCol w="355007"/>
                <a:gridCol w="355007"/>
                <a:gridCol w="355007"/>
                <a:gridCol w="355007"/>
                <a:gridCol w="355007"/>
                <a:gridCol w="355007"/>
                <a:gridCol w="355007"/>
                <a:gridCol w="355007"/>
                <a:gridCol w="355007"/>
                <a:gridCol w="355749"/>
                <a:gridCol w="355749"/>
                <a:gridCol w="355749"/>
              </a:tblGrid>
              <a:tr h="353716">
                <a:tc>
                  <a:txBody>
                    <a:bodyPr/>
                    <a:lstStyle/>
                    <a:p>
                      <a:pPr>
                        <a:lnSpc>
                          <a:spcPct val="115000"/>
                        </a:lnSpc>
                        <a:spcAft>
                          <a:spcPts val="0"/>
                        </a:spcAft>
                      </a:pPr>
                      <a:endParaRPr lang="ru-RU" sz="2000" dirty="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dirty="0">
                        <a:latin typeface="Times New Roman" pitchFamily="18" charset="0"/>
                        <a:ea typeface="Calibri"/>
                        <a:cs typeface="Times New Roman"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a:latin typeface="Times New Roman" pitchFamily="18" charset="0"/>
                          <a:ea typeface="Calibri"/>
                          <a:cs typeface="Times New Roman" pitchFamily="18" charset="0"/>
                        </a:rPr>
                        <a:t>1</a:t>
                      </a: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r>
              <a:tr h="374771">
                <a:tc>
                  <a:txBody>
                    <a:bodyPr/>
                    <a:lstStyle/>
                    <a:p>
                      <a:pPr>
                        <a:lnSpc>
                          <a:spcPct val="115000"/>
                        </a:lnSpc>
                        <a:spcAft>
                          <a:spcPts val="0"/>
                        </a:spcAft>
                      </a:pPr>
                      <a:endParaRPr lang="ru-RU" sz="2000" dirty="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dirty="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r>
                        <a:rPr lang="ru-RU" sz="2000">
                          <a:latin typeface="Times New Roman" pitchFamily="18" charset="0"/>
                          <a:ea typeface="Calibri"/>
                          <a:cs typeface="Times New Roman" pitchFamily="18" charset="0"/>
                        </a:rPr>
                        <a:t>2</a:t>
                      </a: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в</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о</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о</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б</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err="1" smtClean="0">
                          <a:latin typeface="Times New Roman" pitchFamily="18" charset="0"/>
                          <a:ea typeface="Calibri"/>
                          <a:cs typeface="Times New Roman" pitchFamily="18" charset="0"/>
                        </a:rPr>
                        <a:t>р</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а</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ж</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е</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err="1" smtClean="0">
                          <a:latin typeface="Times New Roman" pitchFamily="18" charset="0"/>
                          <a:ea typeface="Calibri"/>
                          <a:cs typeface="Times New Roman" pitchFamily="18" charset="0"/>
                        </a:rPr>
                        <a:t>н</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и</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е</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4771">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dirty="0">
                        <a:latin typeface="Times New Roman" pitchFamily="18" charset="0"/>
                        <a:ea typeface="Calibri"/>
                        <a:cs typeface="Times New Roman"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a:latin typeface="Times New Roman" pitchFamily="18" charset="0"/>
                          <a:ea typeface="Calibri"/>
                          <a:cs typeface="Times New Roman" pitchFamily="18" charset="0"/>
                        </a:rPr>
                        <a:t>3</a:t>
                      </a: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r>
              <a:tr h="374771">
                <a:tc>
                  <a:txBody>
                    <a:bodyPr/>
                    <a:lstStyle/>
                    <a:p>
                      <a:pPr>
                        <a:lnSpc>
                          <a:spcPct val="115000"/>
                        </a:lnSpc>
                        <a:spcAft>
                          <a:spcPts val="0"/>
                        </a:spcAft>
                      </a:pPr>
                      <a:r>
                        <a:rPr lang="ru-RU" sz="2000">
                          <a:latin typeface="Times New Roman" pitchFamily="18" charset="0"/>
                          <a:ea typeface="Calibri"/>
                          <a:cs typeface="Times New Roman" pitchFamily="18" charset="0"/>
                        </a:rPr>
                        <a:t>4</a:t>
                      </a: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а</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err="1" smtClean="0">
                          <a:latin typeface="Times New Roman" pitchFamily="18" charset="0"/>
                          <a:ea typeface="Calibri"/>
                          <a:cs typeface="Times New Roman" pitchFamily="18" charset="0"/>
                        </a:rPr>
                        <a:t>д</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а</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err="1" smtClean="0">
                          <a:latin typeface="Times New Roman" pitchFamily="18" charset="0"/>
                          <a:ea typeface="Calibri"/>
                          <a:cs typeface="Times New Roman" pitchFamily="18" charset="0"/>
                        </a:rPr>
                        <a:t>п</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т</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а</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err="1" smtClean="0">
                          <a:latin typeface="Times New Roman" pitchFamily="18" charset="0"/>
                          <a:ea typeface="Calibri"/>
                          <a:cs typeface="Times New Roman" pitchFamily="18" charset="0"/>
                        </a:rPr>
                        <a:t>ц</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и</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я</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a:noFill/>
                    </a:lnB>
                  </a:tcPr>
                </a:tc>
              </a:tr>
              <a:tr h="374771">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endParaRPr lang="ru-RU" sz="2000" dirty="0">
                        <a:latin typeface="Times New Roman" pitchFamily="18" charset="0"/>
                        <a:ea typeface="Calibri"/>
                        <a:cs typeface="Times New Roman"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r>
                        <a:rPr lang="ru-RU" sz="2000" dirty="0">
                          <a:latin typeface="Times New Roman" pitchFamily="18" charset="0"/>
                          <a:ea typeface="Calibri"/>
                          <a:cs typeface="Times New Roman" pitchFamily="18" charset="0"/>
                        </a:rPr>
                        <a:t>5</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r>
              <a:tr h="374771">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dirty="0">
                        <a:latin typeface="Times New Roman" pitchFamily="18" charset="0"/>
                        <a:ea typeface="Calibri"/>
                        <a:cs typeface="Times New Roman"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r>
                        <a:rPr lang="ru-RU" sz="2000" dirty="0">
                          <a:latin typeface="Times New Roman" pitchFamily="18" charset="0"/>
                          <a:ea typeface="Calibri"/>
                          <a:cs typeface="Times New Roman" pitchFamily="18" charset="0"/>
                        </a:rPr>
                        <a:t>6</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4771">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r>
                        <a:rPr lang="ru-RU" sz="2000">
                          <a:latin typeface="Times New Roman" pitchFamily="18" charset="0"/>
                          <a:ea typeface="Calibri"/>
                          <a:cs typeface="Times New Roman" pitchFamily="18" charset="0"/>
                        </a:rPr>
                        <a:t>7</a:t>
                      </a: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dirty="0">
                        <a:latin typeface="Times New Roman" pitchFamily="18" charset="0"/>
                        <a:ea typeface="Calibri"/>
                        <a:cs typeface="Times New Roman"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endParaRPr lang="ru-RU" sz="2000" dirty="0">
                        <a:latin typeface="Times New Roman" pitchFamily="18" charset="0"/>
                        <a:ea typeface="Calibri"/>
                        <a:cs typeface="Times New Roman"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r>
              <a:tr h="374771">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a:latin typeface="Times New Roman" pitchFamily="18" charset="0"/>
                          <a:ea typeface="Calibri"/>
                          <a:cs typeface="Times New Roman" pitchFamily="18" charset="0"/>
                        </a:rPr>
                        <a:t>8</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15000"/>
                        </a:lnSpc>
                        <a:spcAft>
                          <a:spcPts val="0"/>
                        </a:spcAft>
                      </a:pPr>
                      <a:endParaRPr lang="ru-RU" sz="2000" dirty="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dirty="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dirty="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dirty="0">
                        <a:latin typeface="Times New Roman" pitchFamily="18" charset="0"/>
                        <a:ea typeface="Calibri"/>
                        <a:cs typeface="Times New Roman" pitchFamily="18" charset="0"/>
                      </a:endParaRPr>
                    </a:p>
                  </a:txBody>
                  <a:tcPr marL="68580" marR="68580" marT="0" marB="0">
                    <a:lnL>
                      <a:noFill/>
                    </a:lnL>
                    <a:lnR>
                      <a:noFill/>
                    </a:lnR>
                    <a:lnT>
                      <a:noFill/>
                    </a:lnT>
                    <a:lnB>
                      <a:noFill/>
                    </a:lnB>
                  </a:tcPr>
                </a:tc>
              </a:tr>
              <a:tr h="374771">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r>
                        <a:rPr lang="ru-RU" sz="2000">
                          <a:latin typeface="Times New Roman" pitchFamily="18" charset="0"/>
                          <a:ea typeface="Calibri"/>
                          <a:cs typeface="Times New Roman" pitchFamily="18" charset="0"/>
                        </a:rPr>
                        <a:t>9</a:t>
                      </a: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endParaRPr lang="ru-RU" sz="2000" dirty="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dirty="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dirty="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dirty="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dirty="0">
                        <a:latin typeface="Times New Roman" pitchFamily="18" charset="0"/>
                        <a:ea typeface="Calibri"/>
                        <a:cs typeface="Times New Roman" pitchFamily="18" charset="0"/>
                      </a:endParaRPr>
                    </a:p>
                  </a:txBody>
                  <a:tcPr marL="68580" marR="68580" marT="0" marB="0">
                    <a:lnL>
                      <a:noFill/>
                    </a:lnL>
                    <a:lnR>
                      <a:noFill/>
                    </a:lnR>
                    <a:lnT>
                      <a:noFill/>
                    </a:lnT>
                    <a:lnB>
                      <a:noFill/>
                    </a:lnB>
                  </a:tcPr>
                </a:tc>
              </a:tr>
            </a:tbl>
          </a:graphicData>
        </a:graphic>
      </p:graphicFrame>
    </p:spTree>
  </p:cSld>
  <p:clrMapOvr>
    <a:masterClrMapping/>
  </p:clrMapOvr>
  <p:transition spd="med">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6000" r="-6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25470"/>
          </a:xfrm>
        </p:spPr>
        <p:txBody>
          <a:bodyPr>
            <a:normAutofit/>
          </a:bodyPr>
          <a:lstStyle/>
          <a:p>
            <a:r>
              <a:rPr lang="ru-RU" sz="2400" b="1" i="1" dirty="0" smtClean="0">
                <a:solidFill>
                  <a:schemeClr val="bg2">
                    <a:lumMod val="10000"/>
                  </a:schemeClr>
                </a:solidFill>
              </a:rPr>
              <a:t>Изменения в дошкольном образовании</a:t>
            </a:r>
            <a:endParaRPr lang="ru-RU" sz="2400" b="1" i="1" dirty="0">
              <a:solidFill>
                <a:schemeClr val="bg2">
                  <a:lumMod val="10000"/>
                </a:schemeClr>
              </a:solidFill>
            </a:endParaRPr>
          </a:p>
        </p:txBody>
      </p:sp>
      <p:sp>
        <p:nvSpPr>
          <p:cNvPr id="3" name="Содержимое 2"/>
          <p:cNvSpPr>
            <a:spLocks noGrp="1"/>
          </p:cNvSpPr>
          <p:nvPr>
            <p:ph idx="1"/>
          </p:nvPr>
        </p:nvSpPr>
        <p:spPr>
          <a:xfrm>
            <a:off x="1214414" y="1000108"/>
            <a:ext cx="7472386" cy="5126055"/>
          </a:xfrm>
        </p:spPr>
        <p:txBody>
          <a:bodyPr>
            <a:normAutofit fontScale="62500" lnSpcReduction="20000"/>
          </a:bodyPr>
          <a:lstStyle/>
          <a:p>
            <a:r>
              <a:rPr lang="ru-RU" b="1" i="1" u="sng" dirty="0" smtClean="0">
                <a:solidFill>
                  <a:srgbClr val="0000FF"/>
                </a:solidFill>
              </a:rPr>
              <a:t> </a:t>
            </a:r>
            <a:r>
              <a:rPr lang="ru-RU" b="1" i="1" u="sng" dirty="0" smtClean="0">
                <a:solidFill>
                  <a:srgbClr val="0000FF"/>
                </a:solidFill>
                <a:hlinkClick r:id="rId3"/>
              </a:rPr>
              <a:t>Приказ Министерства образования и науки Российской Федерации от 23 ноября 2009 г. N 655 "Об утверждении и введении в действие федеральных государственных требований к структуре основной общеобразовательной программы дошкольного образования</a:t>
            </a:r>
            <a:r>
              <a:rPr lang="ru-RU" b="1" i="1" u="sng" dirty="0" smtClean="0">
                <a:solidFill>
                  <a:srgbClr val="0000FF"/>
                </a:solidFill>
              </a:rPr>
              <a:t>»</a:t>
            </a:r>
          </a:p>
          <a:p>
            <a:pPr>
              <a:buNone/>
            </a:pPr>
            <a:endParaRPr lang="ru-RU" b="1" u="sng" dirty="0" smtClean="0">
              <a:solidFill>
                <a:srgbClr val="0000FF"/>
              </a:solidFill>
            </a:endParaRPr>
          </a:p>
          <a:p>
            <a:r>
              <a:rPr lang="ru-RU" b="1" i="1" u="sng" dirty="0" smtClean="0">
                <a:solidFill>
                  <a:srgbClr val="0000FF"/>
                </a:solidFill>
              </a:rPr>
              <a:t>Приказ Министерства образования и науки Российской Федерации от 20 июля 2011 г. N 2151  "Об утверждении федеральных государственных требований                к условиям реализации основной общеобразовательной программы дошкольного образования»</a:t>
            </a:r>
          </a:p>
          <a:p>
            <a:pPr>
              <a:buNone/>
            </a:pPr>
            <a:endParaRPr lang="ru-RU" b="1" i="1" u="sng" dirty="0" smtClean="0">
              <a:solidFill>
                <a:srgbClr val="0000FF"/>
              </a:solidFill>
            </a:endParaRPr>
          </a:p>
          <a:p>
            <a:r>
              <a:rPr lang="ru-RU" b="1" i="1" u="sng" dirty="0" smtClean="0">
                <a:solidFill>
                  <a:srgbClr val="0000FF"/>
                </a:solidFill>
              </a:rPr>
              <a:t>15 мая 2013 году вступил в силу новый  </a:t>
            </a:r>
            <a:r>
              <a:rPr lang="ru-RU" b="1" i="1" u="sng" dirty="0" err="1" smtClean="0">
                <a:solidFill>
                  <a:srgbClr val="0000FF"/>
                </a:solidFill>
              </a:rPr>
              <a:t>СанПиН</a:t>
            </a:r>
            <a:r>
              <a:rPr lang="ru-RU" b="1" i="1" u="sng" dirty="0" smtClean="0">
                <a:solidFill>
                  <a:srgbClr val="0000FF"/>
                </a:solidFill>
              </a:rPr>
              <a:t> 2.4.1.3049-13 "Санитарно-эпидемиологические требования к устройству, содержанию и организации режима работы дошкольных образовательных организаций»</a:t>
            </a:r>
            <a:r>
              <a:rPr lang="ru-RU" b="1" dirty="0" smtClean="0">
                <a:latin typeface="Calibri" pitchFamily="34" charset="0"/>
              </a:rPr>
              <a:t> </a:t>
            </a:r>
          </a:p>
          <a:p>
            <a:endParaRPr lang="ru-RU" b="1" i="1" u="sng" dirty="0" smtClean="0">
              <a:solidFill>
                <a:srgbClr val="0000FF"/>
              </a:solidFill>
            </a:endParaRPr>
          </a:p>
          <a:p>
            <a:r>
              <a:rPr lang="ru-RU" b="1" u="sng" dirty="0" smtClean="0">
                <a:solidFill>
                  <a:srgbClr val="0000FF"/>
                </a:solidFill>
              </a:rPr>
              <a:t>Закон «Об образовании в Российской Федерации» от 29.12.2012 № 273-ФЗ</a:t>
            </a:r>
          </a:p>
          <a:p>
            <a:endParaRPr lang="ru-RU" b="1" u="sng" dirty="0" smtClean="0">
              <a:solidFill>
                <a:srgbClr val="0000FF"/>
              </a:solidFill>
            </a:endParaRPr>
          </a:p>
          <a:p>
            <a:endParaRPr lang="ru-RU" dirty="0"/>
          </a:p>
        </p:txBody>
      </p:sp>
    </p:spTree>
  </p:cSld>
  <p:clrMapOvr>
    <a:masterClrMapping/>
  </p:clrMapOvr>
  <p:transition spd="med">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r="-1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836712"/>
            <a:ext cx="3186106" cy="1080120"/>
          </a:xfrm>
        </p:spPr>
        <p:txBody>
          <a:bodyPr>
            <a:normAutofit/>
          </a:bodyPr>
          <a:lstStyle/>
          <a:p>
            <a:r>
              <a:rPr lang="ru-RU" dirty="0" smtClean="0">
                <a:solidFill>
                  <a:srgbClr val="7030A0"/>
                </a:solidFill>
              </a:rPr>
              <a:t>кроссворд</a:t>
            </a:r>
            <a:endParaRPr lang="ru-RU" dirty="0">
              <a:solidFill>
                <a:srgbClr val="7030A0"/>
              </a:solidFill>
            </a:endParaRPr>
          </a:p>
        </p:txBody>
      </p:sp>
      <p:pic>
        <p:nvPicPr>
          <p:cNvPr id="4" name="Содержимое 3" descr="ino-300x295.png"/>
          <p:cNvPicPr>
            <a:picLocks noGrp="1" noChangeAspect="1"/>
          </p:cNvPicPr>
          <p:nvPr>
            <p:ph idx="1"/>
          </p:nvPr>
        </p:nvPicPr>
        <p:blipFill>
          <a:blip r:embed="rId3" cstate="print"/>
          <a:stretch>
            <a:fillRect/>
          </a:stretch>
        </p:blipFill>
        <p:spPr>
          <a:xfrm>
            <a:off x="179512" y="3573016"/>
            <a:ext cx="2910590" cy="2862080"/>
          </a:xfrm>
        </p:spPr>
      </p:pic>
      <p:graphicFrame>
        <p:nvGraphicFramePr>
          <p:cNvPr id="7" name="Таблица 6"/>
          <p:cNvGraphicFramePr>
            <a:graphicFrameLocks noGrp="1"/>
          </p:cNvGraphicFramePr>
          <p:nvPr/>
        </p:nvGraphicFramePr>
        <p:xfrm>
          <a:off x="1991042" y="2165350"/>
          <a:ext cx="6037345" cy="3351884"/>
        </p:xfrm>
        <a:graphic>
          <a:graphicData uri="http://schemas.openxmlformats.org/drawingml/2006/table">
            <a:tbl>
              <a:tblPr/>
              <a:tblGrid>
                <a:gridCol w="355007"/>
                <a:gridCol w="355007"/>
                <a:gridCol w="355007"/>
                <a:gridCol w="355007"/>
                <a:gridCol w="355007"/>
                <a:gridCol w="355007"/>
                <a:gridCol w="355007"/>
                <a:gridCol w="355007"/>
                <a:gridCol w="355007"/>
                <a:gridCol w="355007"/>
                <a:gridCol w="355007"/>
                <a:gridCol w="355007"/>
                <a:gridCol w="355007"/>
                <a:gridCol w="355007"/>
                <a:gridCol w="355749"/>
                <a:gridCol w="355749"/>
                <a:gridCol w="355749"/>
              </a:tblGrid>
              <a:tr h="353716">
                <a:tc>
                  <a:txBody>
                    <a:bodyPr/>
                    <a:lstStyle/>
                    <a:p>
                      <a:pPr>
                        <a:lnSpc>
                          <a:spcPct val="115000"/>
                        </a:lnSpc>
                        <a:spcAft>
                          <a:spcPts val="0"/>
                        </a:spcAft>
                      </a:pPr>
                      <a:endParaRPr lang="ru-RU" sz="2000" dirty="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dirty="0">
                        <a:latin typeface="Times New Roman" pitchFamily="18" charset="0"/>
                        <a:ea typeface="Calibri"/>
                        <a:cs typeface="Times New Roman"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a:latin typeface="Times New Roman" pitchFamily="18" charset="0"/>
                          <a:ea typeface="Calibri"/>
                          <a:cs typeface="Times New Roman" pitchFamily="18" charset="0"/>
                        </a:rPr>
                        <a:t>1</a:t>
                      </a: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r>
              <a:tr h="374771">
                <a:tc>
                  <a:txBody>
                    <a:bodyPr/>
                    <a:lstStyle/>
                    <a:p>
                      <a:pPr>
                        <a:lnSpc>
                          <a:spcPct val="115000"/>
                        </a:lnSpc>
                        <a:spcAft>
                          <a:spcPts val="0"/>
                        </a:spcAft>
                      </a:pPr>
                      <a:endParaRPr lang="ru-RU" sz="2000" dirty="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dirty="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r>
                        <a:rPr lang="ru-RU" sz="2000">
                          <a:latin typeface="Times New Roman" pitchFamily="18" charset="0"/>
                          <a:ea typeface="Calibri"/>
                          <a:cs typeface="Times New Roman" pitchFamily="18" charset="0"/>
                        </a:rPr>
                        <a:t>2</a:t>
                      </a: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в</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о</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о</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б</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err="1" smtClean="0">
                          <a:latin typeface="Times New Roman" pitchFamily="18" charset="0"/>
                          <a:ea typeface="Calibri"/>
                          <a:cs typeface="Times New Roman" pitchFamily="18" charset="0"/>
                        </a:rPr>
                        <a:t>р</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а</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ж</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е</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err="1" smtClean="0">
                          <a:latin typeface="Times New Roman" pitchFamily="18" charset="0"/>
                          <a:ea typeface="Calibri"/>
                          <a:cs typeface="Times New Roman" pitchFamily="18" charset="0"/>
                        </a:rPr>
                        <a:t>н</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и</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е</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4771">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dirty="0">
                        <a:latin typeface="Times New Roman" pitchFamily="18" charset="0"/>
                        <a:ea typeface="Calibri"/>
                        <a:cs typeface="Times New Roman"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a:latin typeface="Times New Roman" pitchFamily="18" charset="0"/>
                          <a:ea typeface="Calibri"/>
                          <a:cs typeface="Times New Roman" pitchFamily="18" charset="0"/>
                        </a:rPr>
                        <a:t>3</a:t>
                      </a: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r>
              <a:tr h="374771">
                <a:tc>
                  <a:txBody>
                    <a:bodyPr/>
                    <a:lstStyle/>
                    <a:p>
                      <a:pPr>
                        <a:lnSpc>
                          <a:spcPct val="115000"/>
                        </a:lnSpc>
                        <a:spcAft>
                          <a:spcPts val="0"/>
                        </a:spcAft>
                      </a:pPr>
                      <a:r>
                        <a:rPr lang="ru-RU" sz="2000">
                          <a:latin typeface="Times New Roman" pitchFamily="18" charset="0"/>
                          <a:ea typeface="Calibri"/>
                          <a:cs typeface="Times New Roman" pitchFamily="18" charset="0"/>
                        </a:rPr>
                        <a:t>4</a:t>
                      </a: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а</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err="1" smtClean="0">
                          <a:latin typeface="Times New Roman" pitchFamily="18" charset="0"/>
                          <a:ea typeface="Calibri"/>
                          <a:cs typeface="Times New Roman" pitchFamily="18" charset="0"/>
                        </a:rPr>
                        <a:t>д</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а</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err="1" smtClean="0">
                          <a:latin typeface="Times New Roman" pitchFamily="18" charset="0"/>
                          <a:ea typeface="Calibri"/>
                          <a:cs typeface="Times New Roman" pitchFamily="18" charset="0"/>
                        </a:rPr>
                        <a:t>п</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т</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а</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err="1" smtClean="0">
                          <a:latin typeface="Times New Roman" pitchFamily="18" charset="0"/>
                          <a:ea typeface="Calibri"/>
                          <a:cs typeface="Times New Roman" pitchFamily="18" charset="0"/>
                        </a:rPr>
                        <a:t>ц</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и</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ru-RU" sz="2000" smtClean="0">
                          <a:latin typeface="Times New Roman" pitchFamily="18" charset="0"/>
                          <a:ea typeface="Calibri"/>
                          <a:cs typeface="Times New Roman" pitchFamily="18" charset="0"/>
                        </a:rPr>
                        <a:t>я</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a:noFill/>
                    </a:lnB>
                  </a:tcPr>
                </a:tc>
              </a:tr>
              <a:tr h="374771">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endParaRPr lang="ru-RU" sz="2000" dirty="0">
                        <a:latin typeface="Times New Roman" pitchFamily="18" charset="0"/>
                        <a:ea typeface="Calibri"/>
                        <a:cs typeface="Times New Roman"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r>
                        <a:rPr lang="ru-RU" sz="2000" dirty="0">
                          <a:latin typeface="Times New Roman" pitchFamily="18" charset="0"/>
                          <a:ea typeface="Calibri"/>
                          <a:cs typeface="Times New Roman" pitchFamily="18" charset="0"/>
                        </a:rPr>
                        <a:t>5</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r>
              <a:tr h="374771">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dirty="0">
                        <a:latin typeface="Times New Roman" pitchFamily="18" charset="0"/>
                        <a:ea typeface="Calibri"/>
                        <a:cs typeface="Times New Roman"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r>
                        <a:rPr lang="ru-RU" sz="2000" dirty="0">
                          <a:latin typeface="Times New Roman" pitchFamily="18" charset="0"/>
                          <a:ea typeface="Calibri"/>
                          <a:cs typeface="Times New Roman" pitchFamily="18" charset="0"/>
                        </a:rPr>
                        <a:t>6</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err="1" smtClean="0">
                          <a:latin typeface="Times New Roman" pitchFamily="18" charset="0"/>
                          <a:ea typeface="Calibri"/>
                          <a:cs typeface="Times New Roman" pitchFamily="18" charset="0"/>
                        </a:rPr>
                        <a:t>д</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и</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а</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г</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err="1" smtClean="0">
                          <a:latin typeface="Times New Roman" pitchFamily="18" charset="0"/>
                          <a:ea typeface="Calibri"/>
                          <a:cs typeface="Times New Roman" pitchFamily="18" charset="0"/>
                        </a:rPr>
                        <a:t>н</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о</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с</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т</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и</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к</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а</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4771">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r>
                        <a:rPr lang="ru-RU" sz="2000">
                          <a:latin typeface="Times New Roman" pitchFamily="18" charset="0"/>
                          <a:ea typeface="Calibri"/>
                          <a:cs typeface="Times New Roman" pitchFamily="18" charset="0"/>
                        </a:rPr>
                        <a:t>7</a:t>
                      </a: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dirty="0">
                        <a:latin typeface="Times New Roman" pitchFamily="18" charset="0"/>
                        <a:ea typeface="Calibri"/>
                        <a:cs typeface="Times New Roman"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endParaRPr lang="ru-RU" sz="2000" dirty="0">
                        <a:latin typeface="Times New Roman" pitchFamily="18" charset="0"/>
                        <a:ea typeface="Calibri"/>
                        <a:cs typeface="Times New Roman"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r>
              <a:tr h="374771">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a:latin typeface="Times New Roman" pitchFamily="18" charset="0"/>
                          <a:ea typeface="Calibri"/>
                          <a:cs typeface="Times New Roman" pitchFamily="18" charset="0"/>
                        </a:rPr>
                        <a:t>8</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15000"/>
                        </a:lnSpc>
                        <a:spcAft>
                          <a:spcPts val="0"/>
                        </a:spcAft>
                      </a:pPr>
                      <a:endParaRPr lang="ru-RU" sz="2000" dirty="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dirty="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dirty="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dirty="0">
                        <a:latin typeface="Times New Roman" pitchFamily="18" charset="0"/>
                        <a:ea typeface="Calibri"/>
                        <a:cs typeface="Times New Roman" pitchFamily="18" charset="0"/>
                      </a:endParaRPr>
                    </a:p>
                  </a:txBody>
                  <a:tcPr marL="68580" marR="68580" marT="0" marB="0">
                    <a:lnL>
                      <a:noFill/>
                    </a:lnL>
                    <a:lnR>
                      <a:noFill/>
                    </a:lnR>
                    <a:lnT>
                      <a:noFill/>
                    </a:lnT>
                    <a:lnB>
                      <a:noFill/>
                    </a:lnB>
                  </a:tcPr>
                </a:tc>
              </a:tr>
              <a:tr h="374771">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r>
                        <a:rPr lang="ru-RU" sz="2000">
                          <a:latin typeface="Times New Roman" pitchFamily="18" charset="0"/>
                          <a:ea typeface="Calibri"/>
                          <a:cs typeface="Times New Roman" pitchFamily="18" charset="0"/>
                        </a:rPr>
                        <a:t>9</a:t>
                      </a: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endParaRPr lang="ru-RU" sz="2000" dirty="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dirty="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dirty="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dirty="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dirty="0">
                        <a:latin typeface="Times New Roman" pitchFamily="18" charset="0"/>
                        <a:ea typeface="Calibri"/>
                        <a:cs typeface="Times New Roman" pitchFamily="18" charset="0"/>
                      </a:endParaRPr>
                    </a:p>
                  </a:txBody>
                  <a:tcPr marL="68580" marR="68580" marT="0" marB="0">
                    <a:lnL>
                      <a:noFill/>
                    </a:lnL>
                    <a:lnR>
                      <a:noFill/>
                    </a:lnR>
                    <a:lnT>
                      <a:noFill/>
                    </a:lnT>
                    <a:lnB>
                      <a:noFill/>
                    </a:lnB>
                  </a:tcPr>
                </a:tc>
              </a:tr>
            </a:tbl>
          </a:graphicData>
        </a:graphic>
      </p:graphicFrame>
    </p:spTree>
  </p:cSld>
  <p:clrMapOvr>
    <a:masterClrMapping/>
  </p:clrMapOvr>
  <p:transition spd="med">
    <p:wipe di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r="-1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836712"/>
            <a:ext cx="3186106" cy="1080120"/>
          </a:xfrm>
        </p:spPr>
        <p:txBody>
          <a:bodyPr>
            <a:normAutofit/>
          </a:bodyPr>
          <a:lstStyle/>
          <a:p>
            <a:r>
              <a:rPr lang="ru-RU" dirty="0" smtClean="0">
                <a:solidFill>
                  <a:srgbClr val="7030A0"/>
                </a:solidFill>
              </a:rPr>
              <a:t>кроссворд</a:t>
            </a:r>
            <a:endParaRPr lang="ru-RU" dirty="0">
              <a:solidFill>
                <a:srgbClr val="7030A0"/>
              </a:solidFill>
            </a:endParaRPr>
          </a:p>
        </p:txBody>
      </p:sp>
      <p:pic>
        <p:nvPicPr>
          <p:cNvPr id="4" name="Содержимое 3" descr="ino-300x295.png"/>
          <p:cNvPicPr>
            <a:picLocks noGrp="1" noChangeAspect="1"/>
          </p:cNvPicPr>
          <p:nvPr>
            <p:ph idx="1"/>
          </p:nvPr>
        </p:nvPicPr>
        <p:blipFill>
          <a:blip r:embed="rId3" cstate="print"/>
          <a:stretch>
            <a:fillRect/>
          </a:stretch>
        </p:blipFill>
        <p:spPr>
          <a:xfrm>
            <a:off x="179512" y="3573016"/>
            <a:ext cx="2910590" cy="2862080"/>
          </a:xfrm>
        </p:spPr>
      </p:pic>
      <p:graphicFrame>
        <p:nvGraphicFramePr>
          <p:cNvPr id="7" name="Таблица 6"/>
          <p:cNvGraphicFramePr>
            <a:graphicFrameLocks noGrp="1"/>
          </p:cNvGraphicFramePr>
          <p:nvPr/>
        </p:nvGraphicFramePr>
        <p:xfrm>
          <a:off x="1991042" y="2165350"/>
          <a:ext cx="6037345" cy="3351884"/>
        </p:xfrm>
        <a:graphic>
          <a:graphicData uri="http://schemas.openxmlformats.org/drawingml/2006/table">
            <a:tbl>
              <a:tblPr/>
              <a:tblGrid>
                <a:gridCol w="355007"/>
                <a:gridCol w="355007"/>
                <a:gridCol w="355007"/>
                <a:gridCol w="355007"/>
                <a:gridCol w="355007"/>
                <a:gridCol w="355007"/>
                <a:gridCol w="355007"/>
                <a:gridCol w="355007"/>
                <a:gridCol w="355007"/>
                <a:gridCol w="355007"/>
                <a:gridCol w="355007"/>
                <a:gridCol w="355007"/>
                <a:gridCol w="355007"/>
                <a:gridCol w="355007"/>
                <a:gridCol w="355749"/>
                <a:gridCol w="355749"/>
                <a:gridCol w="355749"/>
              </a:tblGrid>
              <a:tr h="353716">
                <a:tc>
                  <a:txBody>
                    <a:bodyPr/>
                    <a:lstStyle/>
                    <a:p>
                      <a:pPr>
                        <a:lnSpc>
                          <a:spcPct val="115000"/>
                        </a:lnSpc>
                        <a:spcAft>
                          <a:spcPts val="0"/>
                        </a:spcAft>
                      </a:pPr>
                      <a:endParaRPr lang="ru-RU" sz="2000" dirty="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dirty="0">
                        <a:latin typeface="Times New Roman" pitchFamily="18" charset="0"/>
                        <a:ea typeface="Calibri"/>
                        <a:cs typeface="Times New Roman"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a:latin typeface="Times New Roman" pitchFamily="18" charset="0"/>
                          <a:ea typeface="Calibri"/>
                          <a:cs typeface="Times New Roman" pitchFamily="18" charset="0"/>
                        </a:rPr>
                        <a:t>1</a:t>
                      </a: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r>
              <a:tr h="374771">
                <a:tc>
                  <a:txBody>
                    <a:bodyPr/>
                    <a:lstStyle/>
                    <a:p>
                      <a:pPr>
                        <a:lnSpc>
                          <a:spcPct val="115000"/>
                        </a:lnSpc>
                        <a:spcAft>
                          <a:spcPts val="0"/>
                        </a:spcAft>
                      </a:pPr>
                      <a:endParaRPr lang="ru-RU" sz="2000" dirty="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dirty="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r>
                        <a:rPr lang="ru-RU" sz="2000">
                          <a:latin typeface="Times New Roman" pitchFamily="18" charset="0"/>
                          <a:ea typeface="Calibri"/>
                          <a:cs typeface="Times New Roman" pitchFamily="18" charset="0"/>
                        </a:rPr>
                        <a:t>2</a:t>
                      </a: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в</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о</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о</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б</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err="1" smtClean="0">
                          <a:latin typeface="Times New Roman" pitchFamily="18" charset="0"/>
                          <a:ea typeface="Calibri"/>
                          <a:cs typeface="Times New Roman" pitchFamily="18" charset="0"/>
                        </a:rPr>
                        <a:t>р</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а</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ж</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е</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err="1" smtClean="0">
                          <a:latin typeface="Times New Roman" pitchFamily="18" charset="0"/>
                          <a:ea typeface="Calibri"/>
                          <a:cs typeface="Times New Roman" pitchFamily="18" charset="0"/>
                        </a:rPr>
                        <a:t>н</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и</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е</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4771">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dirty="0">
                        <a:latin typeface="Times New Roman" pitchFamily="18" charset="0"/>
                        <a:ea typeface="Calibri"/>
                        <a:cs typeface="Times New Roman"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a:latin typeface="Times New Roman" pitchFamily="18" charset="0"/>
                          <a:ea typeface="Calibri"/>
                          <a:cs typeface="Times New Roman" pitchFamily="18" charset="0"/>
                        </a:rPr>
                        <a:t>3</a:t>
                      </a: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r>
              <a:tr h="374771">
                <a:tc>
                  <a:txBody>
                    <a:bodyPr/>
                    <a:lstStyle/>
                    <a:p>
                      <a:pPr>
                        <a:lnSpc>
                          <a:spcPct val="115000"/>
                        </a:lnSpc>
                        <a:spcAft>
                          <a:spcPts val="0"/>
                        </a:spcAft>
                      </a:pPr>
                      <a:r>
                        <a:rPr lang="ru-RU" sz="2000">
                          <a:latin typeface="Times New Roman" pitchFamily="18" charset="0"/>
                          <a:ea typeface="Calibri"/>
                          <a:cs typeface="Times New Roman" pitchFamily="18" charset="0"/>
                        </a:rPr>
                        <a:t>4</a:t>
                      </a: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а</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err="1" smtClean="0">
                          <a:latin typeface="Times New Roman" pitchFamily="18" charset="0"/>
                          <a:ea typeface="Calibri"/>
                          <a:cs typeface="Times New Roman" pitchFamily="18" charset="0"/>
                        </a:rPr>
                        <a:t>д</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а</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err="1" smtClean="0">
                          <a:latin typeface="Times New Roman" pitchFamily="18" charset="0"/>
                          <a:ea typeface="Calibri"/>
                          <a:cs typeface="Times New Roman" pitchFamily="18" charset="0"/>
                        </a:rPr>
                        <a:t>п</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т</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а</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err="1" smtClean="0">
                          <a:latin typeface="Times New Roman" pitchFamily="18" charset="0"/>
                          <a:ea typeface="Calibri"/>
                          <a:cs typeface="Times New Roman" pitchFamily="18" charset="0"/>
                        </a:rPr>
                        <a:t>ц</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и</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ru-RU" sz="2000" smtClean="0">
                          <a:latin typeface="Times New Roman" pitchFamily="18" charset="0"/>
                          <a:ea typeface="Calibri"/>
                          <a:cs typeface="Times New Roman" pitchFamily="18" charset="0"/>
                        </a:rPr>
                        <a:t>я</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a:noFill/>
                    </a:lnB>
                  </a:tcPr>
                </a:tc>
              </a:tr>
              <a:tr h="374771">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endParaRPr lang="ru-RU" sz="2000" dirty="0">
                        <a:latin typeface="Times New Roman" pitchFamily="18" charset="0"/>
                        <a:ea typeface="Calibri"/>
                        <a:cs typeface="Times New Roman"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r>
                        <a:rPr lang="ru-RU" sz="2000" dirty="0">
                          <a:latin typeface="Times New Roman" pitchFamily="18" charset="0"/>
                          <a:ea typeface="Calibri"/>
                          <a:cs typeface="Times New Roman" pitchFamily="18" charset="0"/>
                        </a:rPr>
                        <a:t>5</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r>
              <a:tr h="374771">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dirty="0">
                        <a:latin typeface="Times New Roman" pitchFamily="18" charset="0"/>
                        <a:ea typeface="Calibri"/>
                        <a:cs typeface="Times New Roman"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r>
                        <a:rPr lang="ru-RU" sz="2000" dirty="0">
                          <a:latin typeface="Times New Roman" pitchFamily="18" charset="0"/>
                          <a:ea typeface="Calibri"/>
                          <a:cs typeface="Times New Roman" pitchFamily="18" charset="0"/>
                        </a:rPr>
                        <a:t>6</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err="1" smtClean="0">
                          <a:latin typeface="Times New Roman" pitchFamily="18" charset="0"/>
                          <a:ea typeface="Calibri"/>
                          <a:cs typeface="Times New Roman" pitchFamily="18" charset="0"/>
                        </a:rPr>
                        <a:t>д</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и</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а</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г</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err="1" smtClean="0">
                          <a:latin typeface="Times New Roman" pitchFamily="18" charset="0"/>
                          <a:ea typeface="Calibri"/>
                          <a:cs typeface="Times New Roman" pitchFamily="18" charset="0"/>
                        </a:rPr>
                        <a:t>н</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о</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с</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т</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и</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к</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а</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4771">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r>
                        <a:rPr lang="ru-RU" sz="2000">
                          <a:latin typeface="Times New Roman" pitchFamily="18" charset="0"/>
                          <a:ea typeface="Calibri"/>
                          <a:cs typeface="Times New Roman" pitchFamily="18" charset="0"/>
                        </a:rPr>
                        <a:t>7</a:t>
                      </a: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dirty="0">
                        <a:latin typeface="Times New Roman" pitchFamily="18" charset="0"/>
                        <a:ea typeface="Calibri"/>
                        <a:cs typeface="Times New Roman"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endParaRPr lang="ru-RU" sz="2000" dirty="0">
                        <a:latin typeface="Times New Roman" pitchFamily="18" charset="0"/>
                        <a:ea typeface="Calibri"/>
                        <a:cs typeface="Times New Roman"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r>
              <a:tr h="374771">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a:latin typeface="Times New Roman" pitchFamily="18" charset="0"/>
                          <a:ea typeface="Calibri"/>
                          <a:cs typeface="Times New Roman" pitchFamily="18" charset="0"/>
                        </a:rPr>
                        <a:t>8</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и</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г</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err="1" smtClean="0">
                          <a:latin typeface="Times New Roman" pitchFamily="18" charset="0"/>
                          <a:ea typeface="Calibri"/>
                          <a:cs typeface="Times New Roman" pitchFamily="18" charset="0"/>
                        </a:rPr>
                        <a:t>р</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а</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15000"/>
                        </a:lnSpc>
                        <a:spcAft>
                          <a:spcPts val="0"/>
                        </a:spcAft>
                      </a:pPr>
                      <a:endParaRPr lang="ru-RU" sz="2000" dirty="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dirty="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dirty="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dirty="0">
                        <a:latin typeface="Times New Roman" pitchFamily="18" charset="0"/>
                        <a:ea typeface="Calibri"/>
                        <a:cs typeface="Times New Roman" pitchFamily="18" charset="0"/>
                      </a:endParaRPr>
                    </a:p>
                  </a:txBody>
                  <a:tcPr marL="68580" marR="68580" marT="0" marB="0">
                    <a:lnL>
                      <a:noFill/>
                    </a:lnL>
                    <a:lnR>
                      <a:noFill/>
                    </a:lnR>
                    <a:lnT>
                      <a:noFill/>
                    </a:lnT>
                    <a:lnB>
                      <a:noFill/>
                    </a:lnB>
                  </a:tcPr>
                </a:tc>
              </a:tr>
              <a:tr h="374771">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r>
                        <a:rPr lang="ru-RU" sz="2000">
                          <a:latin typeface="Times New Roman" pitchFamily="18" charset="0"/>
                          <a:ea typeface="Calibri"/>
                          <a:cs typeface="Times New Roman" pitchFamily="18" charset="0"/>
                        </a:rPr>
                        <a:t>9</a:t>
                      </a: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endParaRPr lang="ru-RU" sz="2000" dirty="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dirty="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dirty="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dirty="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dirty="0">
                        <a:latin typeface="Times New Roman" pitchFamily="18" charset="0"/>
                        <a:ea typeface="Calibri"/>
                        <a:cs typeface="Times New Roman" pitchFamily="18" charset="0"/>
                      </a:endParaRPr>
                    </a:p>
                  </a:txBody>
                  <a:tcPr marL="68580" marR="68580" marT="0" marB="0">
                    <a:lnL>
                      <a:noFill/>
                    </a:lnL>
                    <a:lnR>
                      <a:noFill/>
                    </a:lnR>
                    <a:lnT>
                      <a:noFill/>
                    </a:lnT>
                    <a:lnB>
                      <a:noFill/>
                    </a:lnB>
                  </a:tcPr>
                </a:tc>
              </a:tr>
            </a:tbl>
          </a:graphicData>
        </a:graphic>
      </p:graphicFrame>
    </p:spTree>
  </p:cSld>
  <p:clrMapOvr>
    <a:masterClrMapping/>
  </p:clrMapOvr>
  <p:transition spd="med">
    <p:wipe di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r="-1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836712"/>
            <a:ext cx="3186106" cy="1080120"/>
          </a:xfrm>
        </p:spPr>
        <p:txBody>
          <a:bodyPr>
            <a:normAutofit/>
          </a:bodyPr>
          <a:lstStyle/>
          <a:p>
            <a:r>
              <a:rPr lang="ru-RU" dirty="0" smtClean="0">
                <a:solidFill>
                  <a:srgbClr val="7030A0"/>
                </a:solidFill>
              </a:rPr>
              <a:t>кроссворд</a:t>
            </a:r>
            <a:endParaRPr lang="ru-RU" dirty="0">
              <a:solidFill>
                <a:srgbClr val="7030A0"/>
              </a:solidFill>
            </a:endParaRPr>
          </a:p>
        </p:txBody>
      </p:sp>
      <p:pic>
        <p:nvPicPr>
          <p:cNvPr id="4" name="Содержимое 3" descr="ino-300x295.png"/>
          <p:cNvPicPr>
            <a:picLocks noGrp="1" noChangeAspect="1"/>
          </p:cNvPicPr>
          <p:nvPr>
            <p:ph idx="1"/>
          </p:nvPr>
        </p:nvPicPr>
        <p:blipFill>
          <a:blip r:embed="rId3" cstate="print"/>
          <a:stretch>
            <a:fillRect/>
          </a:stretch>
        </p:blipFill>
        <p:spPr>
          <a:xfrm>
            <a:off x="179512" y="3573016"/>
            <a:ext cx="2910590" cy="2862080"/>
          </a:xfrm>
        </p:spPr>
      </p:pic>
      <p:graphicFrame>
        <p:nvGraphicFramePr>
          <p:cNvPr id="7" name="Таблица 6"/>
          <p:cNvGraphicFramePr>
            <a:graphicFrameLocks noGrp="1"/>
          </p:cNvGraphicFramePr>
          <p:nvPr/>
        </p:nvGraphicFramePr>
        <p:xfrm>
          <a:off x="1991042" y="2165350"/>
          <a:ext cx="6037345" cy="3351884"/>
        </p:xfrm>
        <a:graphic>
          <a:graphicData uri="http://schemas.openxmlformats.org/drawingml/2006/table">
            <a:tbl>
              <a:tblPr/>
              <a:tblGrid>
                <a:gridCol w="355007"/>
                <a:gridCol w="355007"/>
                <a:gridCol w="355007"/>
                <a:gridCol w="355007"/>
                <a:gridCol w="355007"/>
                <a:gridCol w="355007"/>
                <a:gridCol w="355007"/>
                <a:gridCol w="355007"/>
                <a:gridCol w="355007"/>
                <a:gridCol w="355007"/>
                <a:gridCol w="355007"/>
                <a:gridCol w="355007"/>
                <a:gridCol w="355007"/>
                <a:gridCol w="355007"/>
                <a:gridCol w="355749"/>
                <a:gridCol w="355749"/>
                <a:gridCol w="355749"/>
              </a:tblGrid>
              <a:tr h="353716">
                <a:tc>
                  <a:txBody>
                    <a:bodyPr/>
                    <a:lstStyle/>
                    <a:p>
                      <a:pPr>
                        <a:lnSpc>
                          <a:spcPct val="115000"/>
                        </a:lnSpc>
                        <a:spcAft>
                          <a:spcPts val="0"/>
                        </a:spcAft>
                      </a:pPr>
                      <a:endParaRPr lang="ru-RU" sz="2000" dirty="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dirty="0">
                        <a:latin typeface="Times New Roman" pitchFamily="18" charset="0"/>
                        <a:ea typeface="Calibri"/>
                        <a:cs typeface="Times New Roman"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a:latin typeface="Times New Roman" pitchFamily="18" charset="0"/>
                          <a:ea typeface="Calibri"/>
                          <a:cs typeface="Times New Roman" pitchFamily="18" charset="0"/>
                        </a:rPr>
                        <a:t>1</a:t>
                      </a: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r>
              <a:tr h="374771">
                <a:tc>
                  <a:txBody>
                    <a:bodyPr/>
                    <a:lstStyle/>
                    <a:p>
                      <a:pPr>
                        <a:lnSpc>
                          <a:spcPct val="115000"/>
                        </a:lnSpc>
                        <a:spcAft>
                          <a:spcPts val="0"/>
                        </a:spcAft>
                      </a:pPr>
                      <a:endParaRPr lang="ru-RU" sz="2000" dirty="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dirty="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r>
                        <a:rPr lang="ru-RU" sz="2000">
                          <a:latin typeface="Times New Roman" pitchFamily="18" charset="0"/>
                          <a:ea typeface="Calibri"/>
                          <a:cs typeface="Times New Roman" pitchFamily="18" charset="0"/>
                        </a:rPr>
                        <a:t>2</a:t>
                      </a: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в</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о</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о</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б</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err="1" smtClean="0">
                          <a:latin typeface="Times New Roman" pitchFamily="18" charset="0"/>
                          <a:ea typeface="Calibri"/>
                          <a:cs typeface="Times New Roman" pitchFamily="18" charset="0"/>
                        </a:rPr>
                        <a:t>р</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а</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ж</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е</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err="1" smtClean="0">
                          <a:latin typeface="Times New Roman" pitchFamily="18" charset="0"/>
                          <a:ea typeface="Calibri"/>
                          <a:cs typeface="Times New Roman" pitchFamily="18" charset="0"/>
                        </a:rPr>
                        <a:t>н</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и</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е</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4771">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dirty="0">
                        <a:latin typeface="Times New Roman" pitchFamily="18" charset="0"/>
                        <a:ea typeface="Calibri"/>
                        <a:cs typeface="Times New Roman"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a:latin typeface="Times New Roman" pitchFamily="18" charset="0"/>
                          <a:ea typeface="Calibri"/>
                          <a:cs typeface="Times New Roman" pitchFamily="18" charset="0"/>
                        </a:rPr>
                        <a:t>3</a:t>
                      </a: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r>
              <a:tr h="374771">
                <a:tc>
                  <a:txBody>
                    <a:bodyPr/>
                    <a:lstStyle/>
                    <a:p>
                      <a:pPr>
                        <a:lnSpc>
                          <a:spcPct val="115000"/>
                        </a:lnSpc>
                        <a:spcAft>
                          <a:spcPts val="0"/>
                        </a:spcAft>
                      </a:pPr>
                      <a:r>
                        <a:rPr lang="ru-RU" sz="2000">
                          <a:latin typeface="Times New Roman" pitchFamily="18" charset="0"/>
                          <a:ea typeface="Calibri"/>
                          <a:cs typeface="Times New Roman" pitchFamily="18" charset="0"/>
                        </a:rPr>
                        <a:t>4</a:t>
                      </a: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а</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err="1" smtClean="0">
                          <a:latin typeface="Times New Roman" pitchFamily="18" charset="0"/>
                          <a:ea typeface="Calibri"/>
                          <a:cs typeface="Times New Roman" pitchFamily="18" charset="0"/>
                        </a:rPr>
                        <a:t>д</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а</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err="1" smtClean="0">
                          <a:latin typeface="Times New Roman" pitchFamily="18" charset="0"/>
                          <a:ea typeface="Calibri"/>
                          <a:cs typeface="Times New Roman" pitchFamily="18" charset="0"/>
                        </a:rPr>
                        <a:t>п</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т</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а</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err="1" smtClean="0">
                          <a:latin typeface="Times New Roman" pitchFamily="18" charset="0"/>
                          <a:ea typeface="Calibri"/>
                          <a:cs typeface="Times New Roman" pitchFamily="18" charset="0"/>
                        </a:rPr>
                        <a:t>ц</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и</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ru-RU" sz="2000" smtClean="0">
                          <a:latin typeface="Times New Roman" pitchFamily="18" charset="0"/>
                          <a:ea typeface="Calibri"/>
                          <a:cs typeface="Times New Roman" pitchFamily="18" charset="0"/>
                        </a:rPr>
                        <a:t>я</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a:noFill/>
                    </a:lnB>
                  </a:tcPr>
                </a:tc>
              </a:tr>
              <a:tr h="374771">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endParaRPr lang="ru-RU" sz="2000" dirty="0">
                        <a:latin typeface="Times New Roman" pitchFamily="18" charset="0"/>
                        <a:ea typeface="Calibri"/>
                        <a:cs typeface="Times New Roman"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r>
                        <a:rPr lang="ru-RU" sz="2000" dirty="0">
                          <a:latin typeface="Times New Roman" pitchFamily="18" charset="0"/>
                          <a:ea typeface="Calibri"/>
                          <a:cs typeface="Times New Roman" pitchFamily="18" charset="0"/>
                        </a:rPr>
                        <a:t>5</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r>
              <a:tr h="374771">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dirty="0">
                        <a:latin typeface="Times New Roman" pitchFamily="18" charset="0"/>
                        <a:ea typeface="Calibri"/>
                        <a:cs typeface="Times New Roman"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r>
                        <a:rPr lang="ru-RU" sz="2000" dirty="0">
                          <a:latin typeface="Times New Roman" pitchFamily="18" charset="0"/>
                          <a:ea typeface="Calibri"/>
                          <a:cs typeface="Times New Roman" pitchFamily="18" charset="0"/>
                        </a:rPr>
                        <a:t>6</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err="1" smtClean="0">
                          <a:latin typeface="Times New Roman" pitchFamily="18" charset="0"/>
                          <a:ea typeface="Calibri"/>
                          <a:cs typeface="Times New Roman" pitchFamily="18" charset="0"/>
                        </a:rPr>
                        <a:t>д</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и</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а</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г</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err="1" smtClean="0">
                          <a:latin typeface="Times New Roman" pitchFamily="18" charset="0"/>
                          <a:ea typeface="Calibri"/>
                          <a:cs typeface="Times New Roman" pitchFamily="18" charset="0"/>
                        </a:rPr>
                        <a:t>н</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о</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с</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т</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и</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к</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а</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4771">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r>
                        <a:rPr lang="ru-RU" sz="2000">
                          <a:latin typeface="Times New Roman" pitchFamily="18" charset="0"/>
                          <a:ea typeface="Calibri"/>
                          <a:cs typeface="Times New Roman" pitchFamily="18" charset="0"/>
                        </a:rPr>
                        <a:t>7</a:t>
                      </a: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dirty="0">
                        <a:latin typeface="Times New Roman" pitchFamily="18" charset="0"/>
                        <a:ea typeface="Calibri"/>
                        <a:cs typeface="Times New Roman"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endParaRPr lang="ru-RU" sz="2000" dirty="0">
                        <a:latin typeface="Times New Roman" pitchFamily="18" charset="0"/>
                        <a:ea typeface="Calibri"/>
                        <a:cs typeface="Times New Roman"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r>
              <a:tr h="374771">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a:latin typeface="Times New Roman" pitchFamily="18" charset="0"/>
                          <a:ea typeface="Calibri"/>
                          <a:cs typeface="Times New Roman" pitchFamily="18" charset="0"/>
                        </a:rPr>
                        <a:t>8</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и</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г</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err="1" smtClean="0">
                          <a:latin typeface="Times New Roman" pitchFamily="18" charset="0"/>
                          <a:ea typeface="Calibri"/>
                          <a:cs typeface="Times New Roman" pitchFamily="18" charset="0"/>
                        </a:rPr>
                        <a:t>р</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а</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15000"/>
                        </a:lnSpc>
                        <a:spcAft>
                          <a:spcPts val="0"/>
                        </a:spcAft>
                      </a:pPr>
                      <a:endParaRPr lang="ru-RU" sz="2000" dirty="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dirty="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dirty="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dirty="0">
                        <a:latin typeface="Times New Roman" pitchFamily="18" charset="0"/>
                        <a:ea typeface="Calibri"/>
                        <a:cs typeface="Times New Roman" pitchFamily="18" charset="0"/>
                      </a:endParaRPr>
                    </a:p>
                  </a:txBody>
                  <a:tcPr marL="68580" marR="68580" marT="0" marB="0">
                    <a:lnL>
                      <a:noFill/>
                    </a:lnL>
                    <a:lnR>
                      <a:noFill/>
                    </a:lnR>
                    <a:lnT>
                      <a:noFill/>
                    </a:lnT>
                    <a:lnB>
                      <a:noFill/>
                    </a:lnB>
                  </a:tcPr>
                </a:tc>
              </a:tr>
              <a:tr h="374771">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r>
                        <a:rPr lang="ru-RU" sz="2000">
                          <a:latin typeface="Times New Roman" pitchFamily="18" charset="0"/>
                          <a:ea typeface="Calibri"/>
                          <a:cs typeface="Times New Roman" pitchFamily="18" charset="0"/>
                        </a:rPr>
                        <a:t>9</a:t>
                      </a: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с</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е</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м</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err="1" smtClean="0">
                          <a:latin typeface="Times New Roman" pitchFamily="18" charset="0"/>
                          <a:ea typeface="Calibri"/>
                          <a:cs typeface="Times New Roman" pitchFamily="18" charset="0"/>
                        </a:rPr>
                        <a:t>ь</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я</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endParaRPr lang="ru-RU" sz="2000" dirty="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dirty="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dirty="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dirty="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dirty="0">
                        <a:latin typeface="Times New Roman" pitchFamily="18" charset="0"/>
                        <a:ea typeface="Calibri"/>
                        <a:cs typeface="Times New Roman" pitchFamily="18" charset="0"/>
                      </a:endParaRPr>
                    </a:p>
                  </a:txBody>
                  <a:tcPr marL="68580" marR="68580" marT="0" marB="0">
                    <a:lnL>
                      <a:noFill/>
                    </a:lnL>
                    <a:lnR>
                      <a:noFill/>
                    </a:lnR>
                    <a:lnT>
                      <a:noFill/>
                    </a:lnT>
                    <a:lnB>
                      <a:noFill/>
                    </a:lnB>
                  </a:tcPr>
                </a:tc>
              </a:tr>
            </a:tbl>
          </a:graphicData>
        </a:graphic>
      </p:graphicFrame>
    </p:spTree>
  </p:cSld>
  <p:clrMapOvr>
    <a:masterClrMapping/>
  </p:clrMapOvr>
  <p:transition spd="med">
    <p:wipe di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r="-1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836712"/>
            <a:ext cx="3186106" cy="1080120"/>
          </a:xfrm>
        </p:spPr>
        <p:txBody>
          <a:bodyPr>
            <a:normAutofit/>
          </a:bodyPr>
          <a:lstStyle/>
          <a:p>
            <a:r>
              <a:rPr lang="ru-RU" dirty="0" smtClean="0">
                <a:solidFill>
                  <a:srgbClr val="7030A0"/>
                </a:solidFill>
              </a:rPr>
              <a:t>кроссворд</a:t>
            </a:r>
            <a:endParaRPr lang="ru-RU" dirty="0">
              <a:solidFill>
                <a:srgbClr val="7030A0"/>
              </a:solidFill>
            </a:endParaRPr>
          </a:p>
        </p:txBody>
      </p:sp>
      <p:pic>
        <p:nvPicPr>
          <p:cNvPr id="4" name="Содержимое 3" descr="ino-300x295.png"/>
          <p:cNvPicPr>
            <a:picLocks noGrp="1" noChangeAspect="1"/>
          </p:cNvPicPr>
          <p:nvPr>
            <p:ph idx="1"/>
          </p:nvPr>
        </p:nvPicPr>
        <p:blipFill>
          <a:blip r:embed="rId3" cstate="print"/>
          <a:stretch>
            <a:fillRect/>
          </a:stretch>
        </p:blipFill>
        <p:spPr>
          <a:xfrm>
            <a:off x="179512" y="3573016"/>
            <a:ext cx="2910590" cy="2862080"/>
          </a:xfrm>
        </p:spPr>
      </p:pic>
      <p:graphicFrame>
        <p:nvGraphicFramePr>
          <p:cNvPr id="7" name="Таблица 6"/>
          <p:cNvGraphicFramePr>
            <a:graphicFrameLocks noGrp="1"/>
          </p:cNvGraphicFramePr>
          <p:nvPr/>
        </p:nvGraphicFramePr>
        <p:xfrm>
          <a:off x="1991042" y="2165350"/>
          <a:ext cx="6037345" cy="3351884"/>
        </p:xfrm>
        <a:graphic>
          <a:graphicData uri="http://schemas.openxmlformats.org/drawingml/2006/table">
            <a:tbl>
              <a:tblPr/>
              <a:tblGrid>
                <a:gridCol w="355007"/>
                <a:gridCol w="355007"/>
                <a:gridCol w="355007"/>
                <a:gridCol w="355007"/>
                <a:gridCol w="355007"/>
                <a:gridCol w="355007"/>
                <a:gridCol w="355007"/>
                <a:gridCol w="355007"/>
                <a:gridCol w="355007"/>
                <a:gridCol w="355007"/>
                <a:gridCol w="355007"/>
                <a:gridCol w="355007"/>
                <a:gridCol w="355007"/>
                <a:gridCol w="355007"/>
                <a:gridCol w="355749"/>
                <a:gridCol w="355749"/>
                <a:gridCol w="355749"/>
              </a:tblGrid>
              <a:tr h="353716">
                <a:tc>
                  <a:txBody>
                    <a:bodyPr/>
                    <a:lstStyle/>
                    <a:p>
                      <a:pPr>
                        <a:lnSpc>
                          <a:spcPct val="115000"/>
                        </a:lnSpc>
                        <a:spcAft>
                          <a:spcPts val="0"/>
                        </a:spcAft>
                      </a:pPr>
                      <a:endParaRPr lang="ru-RU" sz="2000" dirty="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dirty="0">
                        <a:latin typeface="Times New Roman" pitchFamily="18" charset="0"/>
                        <a:ea typeface="Calibri"/>
                        <a:cs typeface="Times New Roman"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a:latin typeface="Times New Roman" pitchFamily="18" charset="0"/>
                          <a:ea typeface="Calibri"/>
                          <a:cs typeface="Times New Roman" pitchFamily="18" charset="0"/>
                        </a:rPr>
                        <a:t>1</a:t>
                      </a: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r>
              <a:tr h="374771">
                <a:tc>
                  <a:txBody>
                    <a:bodyPr/>
                    <a:lstStyle/>
                    <a:p>
                      <a:pPr>
                        <a:lnSpc>
                          <a:spcPct val="115000"/>
                        </a:lnSpc>
                        <a:spcAft>
                          <a:spcPts val="0"/>
                        </a:spcAft>
                      </a:pPr>
                      <a:endParaRPr lang="ru-RU" sz="2000" dirty="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dirty="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r>
                        <a:rPr lang="ru-RU" sz="2000">
                          <a:latin typeface="Times New Roman" pitchFamily="18" charset="0"/>
                          <a:ea typeface="Calibri"/>
                          <a:cs typeface="Times New Roman" pitchFamily="18" charset="0"/>
                        </a:rPr>
                        <a:t>2</a:t>
                      </a: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в</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о</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о</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б</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err="1" smtClean="0">
                          <a:latin typeface="Times New Roman" pitchFamily="18" charset="0"/>
                          <a:ea typeface="Calibri"/>
                          <a:cs typeface="Times New Roman" pitchFamily="18" charset="0"/>
                        </a:rPr>
                        <a:t>р</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а</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ж</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е</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err="1" smtClean="0">
                          <a:latin typeface="Times New Roman" pitchFamily="18" charset="0"/>
                          <a:ea typeface="Calibri"/>
                          <a:cs typeface="Times New Roman" pitchFamily="18" charset="0"/>
                        </a:rPr>
                        <a:t>н</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и</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е</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4771">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dirty="0">
                        <a:latin typeface="Times New Roman" pitchFamily="18" charset="0"/>
                        <a:ea typeface="Calibri"/>
                        <a:cs typeface="Times New Roman"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a:latin typeface="Times New Roman" pitchFamily="18" charset="0"/>
                          <a:ea typeface="Calibri"/>
                          <a:cs typeface="Times New Roman" pitchFamily="18" charset="0"/>
                        </a:rPr>
                        <a:t>3</a:t>
                      </a: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r>
              <a:tr h="374771">
                <a:tc>
                  <a:txBody>
                    <a:bodyPr/>
                    <a:lstStyle/>
                    <a:p>
                      <a:pPr>
                        <a:lnSpc>
                          <a:spcPct val="115000"/>
                        </a:lnSpc>
                        <a:spcAft>
                          <a:spcPts val="0"/>
                        </a:spcAft>
                      </a:pPr>
                      <a:r>
                        <a:rPr lang="ru-RU" sz="2000">
                          <a:latin typeface="Times New Roman" pitchFamily="18" charset="0"/>
                          <a:ea typeface="Calibri"/>
                          <a:cs typeface="Times New Roman" pitchFamily="18" charset="0"/>
                        </a:rPr>
                        <a:t>4</a:t>
                      </a: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а</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err="1" smtClean="0">
                          <a:latin typeface="Times New Roman" pitchFamily="18" charset="0"/>
                          <a:ea typeface="Calibri"/>
                          <a:cs typeface="Times New Roman" pitchFamily="18" charset="0"/>
                        </a:rPr>
                        <a:t>д</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а</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err="1" smtClean="0">
                          <a:latin typeface="Times New Roman" pitchFamily="18" charset="0"/>
                          <a:ea typeface="Calibri"/>
                          <a:cs typeface="Times New Roman" pitchFamily="18" charset="0"/>
                        </a:rPr>
                        <a:t>п</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т</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а</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err="1" smtClean="0">
                          <a:latin typeface="Times New Roman" pitchFamily="18" charset="0"/>
                          <a:ea typeface="Calibri"/>
                          <a:cs typeface="Times New Roman" pitchFamily="18" charset="0"/>
                        </a:rPr>
                        <a:t>ц</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и</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ru-RU" sz="2000" smtClean="0">
                          <a:latin typeface="Times New Roman" pitchFamily="18" charset="0"/>
                          <a:ea typeface="Calibri"/>
                          <a:cs typeface="Times New Roman" pitchFamily="18" charset="0"/>
                        </a:rPr>
                        <a:t>я</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a:noFill/>
                    </a:lnB>
                  </a:tcPr>
                </a:tc>
              </a:tr>
              <a:tr h="374771">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endParaRPr lang="ru-RU" sz="2000" dirty="0">
                        <a:latin typeface="Times New Roman" pitchFamily="18" charset="0"/>
                        <a:ea typeface="Calibri"/>
                        <a:cs typeface="Times New Roman"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r>
                        <a:rPr lang="ru-RU" sz="2000" dirty="0">
                          <a:latin typeface="Times New Roman" pitchFamily="18" charset="0"/>
                          <a:ea typeface="Calibri"/>
                          <a:cs typeface="Times New Roman" pitchFamily="18" charset="0"/>
                        </a:rPr>
                        <a:t>5</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r>
              <a:tr h="374771">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dirty="0">
                        <a:latin typeface="Times New Roman" pitchFamily="18" charset="0"/>
                        <a:ea typeface="Calibri"/>
                        <a:cs typeface="Times New Roman"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r>
                        <a:rPr lang="ru-RU" sz="2000" dirty="0">
                          <a:latin typeface="Times New Roman" pitchFamily="18" charset="0"/>
                          <a:ea typeface="Calibri"/>
                          <a:cs typeface="Times New Roman" pitchFamily="18" charset="0"/>
                        </a:rPr>
                        <a:t>6</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err="1" smtClean="0">
                          <a:latin typeface="Times New Roman" pitchFamily="18" charset="0"/>
                          <a:ea typeface="Calibri"/>
                          <a:cs typeface="Times New Roman" pitchFamily="18" charset="0"/>
                        </a:rPr>
                        <a:t>д</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и</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а</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г</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err="1" smtClean="0">
                          <a:latin typeface="Times New Roman" pitchFamily="18" charset="0"/>
                          <a:ea typeface="Calibri"/>
                          <a:cs typeface="Times New Roman" pitchFamily="18" charset="0"/>
                        </a:rPr>
                        <a:t>н</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о</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с</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т</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и</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к</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а</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4771">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r>
                        <a:rPr lang="ru-RU" sz="2000">
                          <a:latin typeface="Times New Roman" pitchFamily="18" charset="0"/>
                          <a:ea typeface="Calibri"/>
                          <a:cs typeface="Times New Roman" pitchFamily="18" charset="0"/>
                        </a:rPr>
                        <a:t>7</a:t>
                      </a: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г</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err="1" smtClean="0">
                          <a:latin typeface="Times New Roman" pitchFamily="18" charset="0"/>
                          <a:ea typeface="Calibri"/>
                          <a:cs typeface="Times New Roman" pitchFamily="18" charset="0"/>
                        </a:rPr>
                        <a:t>р</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а</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err="1" smtClean="0">
                          <a:latin typeface="Times New Roman" pitchFamily="18" charset="0"/>
                          <a:ea typeface="Calibri"/>
                          <a:cs typeface="Times New Roman" pitchFamily="18" charset="0"/>
                        </a:rPr>
                        <a:t>ц</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и</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я</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dirty="0">
                        <a:latin typeface="Times New Roman" pitchFamily="18" charset="0"/>
                        <a:ea typeface="Calibri"/>
                        <a:cs typeface="Times New Roman"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endParaRPr lang="ru-RU" sz="2000" dirty="0">
                        <a:latin typeface="Times New Roman" pitchFamily="18" charset="0"/>
                        <a:ea typeface="Calibri"/>
                        <a:cs typeface="Times New Roman"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r>
              <a:tr h="374771">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a:latin typeface="Times New Roman" pitchFamily="18" charset="0"/>
                          <a:ea typeface="Calibri"/>
                          <a:cs typeface="Times New Roman" pitchFamily="18" charset="0"/>
                        </a:rPr>
                        <a:t>8</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и</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г</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err="1" smtClean="0">
                          <a:latin typeface="Times New Roman" pitchFamily="18" charset="0"/>
                          <a:ea typeface="Calibri"/>
                          <a:cs typeface="Times New Roman" pitchFamily="18" charset="0"/>
                        </a:rPr>
                        <a:t>р</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а</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15000"/>
                        </a:lnSpc>
                        <a:spcAft>
                          <a:spcPts val="0"/>
                        </a:spcAft>
                      </a:pPr>
                      <a:endParaRPr lang="ru-RU" sz="2000" dirty="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dirty="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dirty="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dirty="0">
                        <a:latin typeface="Times New Roman" pitchFamily="18" charset="0"/>
                        <a:ea typeface="Calibri"/>
                        <a:cs typeface="Times New Roman" pitchFamily="18" charset="0"/>
                      </a:endParaRPr>
                    </a:p>
                  </a:txBody>
                  <a:tcPr marL="68580" marR="68580" marT="0" marB="0">
                    <a:lnL>
                      <a:noFill/>
                    </a:lnL>
                    <a:lnR>
                      <a:noFill/>
                    </a:lnR>
                    <a:lnT>
                      <a:noFill/>
                    </a:lnT>
                    <a:lnB>
                      <a:noFill/>
                    </a:lnB>
                  </a:tcPr>
                </a:tc>
              </a:tr>
              <a:tr h="374771">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r>
                        <a:rPr lang="ru-RU" sz="2000">
                          <a:latin typeface="Times New Roman" pitchFamily="18" charset="0"/>
                          <a:ea typeface="Calibri"/>
                          <a:cs typeface="Times New Roman" pitchFamily="18" charset="0"/>
                        </a:rPr>
                        <a:t>9</a:t>
                      </a: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с</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е</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м</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err="1" smtClean="0">
                          <a:latin typeface="Times New Roman" pitchFamily="18" charset="0"/>
                          <a:ea typeface="Calibri"/>
                          <a:cs typeface="Times New Roman" pitchFamily="18" charset="0"/>
                        </a:rPr>
                        <a:t>ь</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я</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endParaRPr lang="ru-RU" sz="2000" dirty="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dirty="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dirty="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dirty="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dirty="0">
                        <a:latin typeface="Times New Roman" pitchFamily="18" charset="0"/>
                        <a:ea typeface="Calibri"/>
                        <a:cs typeface="Times New Roman" pitchFamily="18" charset="0"/>
                      </a:endParaRPr>
                    </a:p>
                  </a:txBody>
                  <a:tcPr marL="68580" marR="68580" marT="0" marB="0">
                    <a:lnL>
                      <a:noFill/>
                    </a:lnL>
                    <a:lnR>
                      <a:noFill/>
                    </a:lnR>
                    <a:lnT>
                      <a:noFill/>
                    </a:lnT>
                    <a:lnB>
                      <a:noFill/>
                    </a:lnB>
                  </a:tcPr>
                </a:tc>
              </a:tr>
            </a:tbl>
          </a:graphicData>
        </a:graphic>
      </p:graphicFrame>
    </p:spTree>
  </p:cSld>
  <p:clrMapOvr>
    <a:masterClrMapping/>
  </p:clrMapOvr>
  <p:transition spd="med">
    <p:wipe di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r="-1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836712"/>
            <a:ext cx="3186106" cy="1080120"/>
          </a:xfrm>
        </p:spPr>
        <p:txBody>
          <a:bodyPr>
            <a:normAutofit/>
          </a:bodyPr>
          <a:lstStyle/>
          <a:p>
            <a:r>
              <a:rPr lang="ru-RU" dirty="0" smtClean="0">
                <a:solidFill>
                  <a:srgbClr val="7030A0"/>
                </a:solidFill>
              </a:rPr>
              <a:t>кроссворд</a:t>
            </a:r>
            <a:endParaRPr lang="ru-RU" dirty="0">
              <a:solidFill>
                <a:srgbClr val="7030A0"/>
              </a:solidFill>
            </a:endParaRPr>
          </a:p>
        </p:txBody>
      </p:sp>
      <p:pic>
        <p:nvPicPr>
          <p:cNvPr id="4" name="Содержимое 3" descr="ino-300x295.png"/>
          <p:cNvPicPr>
            <a:picLocks noGrp="1" noChangeAspect="1"/>
          </p:cNvPicPr>
          <p:nvPr>
            <p:ph idx="1"/>
          </p:nvPr>
        </p:nvPicPr>
        <p:blipFill>
          <a:blip r:embed="rId3" cstate="print"/>
          <a:stretch>
            <a:fillRect/>
          </a:stretch>
        </p:blipFill>
        <p:spPr>
          <a:xfrm>
            <a:off x="179512" y="3573016"/>
            <a:ext cx="2910590" cy="2862080"/>
          </a:xfrm>
        </p:spPr>
      </p:pic>
      <p:graphicFrame>
        <p:nvGraphicFramePr>
          <p:cNvPr id="7" name="Таблица 6"/>
          <p:cNvGraphicFramePr>
            <a:graphicFrameLocks noGrp="1"/>
          </p:cNvGraphicFramePr>
          <p:nvPr/>
        </p:nvGraphicFramePr>
        <p:xfrm>
          <a:off x="1991042" y="2165350"/>
          <a:ext cx="6037345" cy="3351884"/>
        </p:xfrm>
        <a:graphic>
          <a:graphicData uri="http://schemas.openxmlformats.org/drawingml/2006/table">
            <a:tbl>
              <a:tblPr/>
              <a:tblGrid>
                <a:gridCol w="355007"/>
                <a:gridCol w="355007"/>
                <a:gridCol w="355007"/>
                <a:gridCol w="355007"/>
                <a:gridCol w="355007"/>
                <a:gridCol w="355007"/>
                <a:gridCol w="355007"/>
                <a:gridCol w="355007"/>
                <a:gridCol w="355007"/>
                <a:gridCol w="355007"/>
                <a:gridCol w="355007"/>
                <a:gridCol w="355007"/>
                <a:gridCol w="355007"/>
                <a:gridCol w="355007"/>
                <a:gridCol w="355749"/>
                <a:gridCol w="355749"/>
                <a:gridCol w="355749"/>
              </a:tblGrid>
              <a:tr h="353716">
                <a:tc>
                  <a:txBody>
                    <a:bodyPr/>
                    <a:lstStyle/>
                    <a:p>
                      <a:pPr>
                        <a:lnSpc>
                          <a:spcPct val="115000"/>
                        </a:lnSpc>
                        <a:spcAft>
                          <a:spcPts val="0"/>
                        </a:spcAft>
                      </a:pPr>
                      <a:endParaRPr lang="ru-RU" sz="2000" dirty="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dirty="0">
                        <a:latin typeface="Times New Roman" pitchFamily="18" charset="0"/>
                        <a:ea typeface="Calibri"/>
                        <a:cs typeface="Times New Roman"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a:latin typeface="Times New Roman" pitchFamily="18" charset="0"/>
                          <a:ea typeface="Calibri"/>
                          <a:cs typeface="Times New Roman" pitchFamily="18" charset="0"/>
                        </a:rPr>
                        <a:t>1</a:t>
                      </a: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r>
              <a:tr h="374771">
                <a:tc>
                  <a:txBody>
                    <a:bodyPr/>
                    <a:lstStyle/>
                    <a:p>
                      <a:pPr>
                        <a:lnSpc>
                          <a:spcPct val="115000"/>
                        </a:lnSpc>
                        <a:spcAft>
                          <a:spcPts val="0"/>
                        </a:spcAft>
                      </a:pPr>
                      <a:endParaRPr lang="ru-RU" sz="2000" dirty="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dirty="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r>
                        <a:rPr lang="ru-RU" sz="2000">
                          <a:latin typeface="Times New Roman" pitchFamily="18" charset="0"/>
                          <a:ea typeface="Calibri"/>
                          <a:cs typeface="Times New Roman" pitchFamily="18" charset="0"/>
                        </a:rPr>
                        <a:t>2</a:t>
                      </a: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в</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о</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о</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б</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err="1" smtClean="0">
                          <a:latin typeface="Times New Roman" pitchFamily="18" charset="0"/>
                          <a:ea typeface="Calibri"/>
                          <a:cs typeface="Times New Roman" pitchFamily="18" charset="0"/>
                        </a:rPr>
                        <a:t>р</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а</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ж</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е</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err="1" smtClean="0">
                          <a:latin typeface="Times New Roman" pitchFamily="18" charset="0"/>
                          <a:ea typeface="Calibri"/>
                          <a:cs typeface="Times New Roman" pitchFamily="18" charset="0"/>
                        </a:rPr>
                        <a:t>н</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и</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е</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4771">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dirty="0">
                        <a:latin typeface="Times New Roman" pitchFamily="18" charset="0"/>
                        <a:ea typeface="Calibri"/>
                        <a:cs typeface="Times New Roman"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a:latin typeface="Times New Roman" pitchFamily="18" charset="0"/>
                          <a:ea typeface="Calibri"/>
                          <a:cs typeface="Times New Roman" pitchFamily="18" charset="0"/>
                        </a:rPr>
                        <a:t>3</a:t>
                      </a: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r>
              <a:tr h="374771">
                <a:tc>
                  <a:txBody>
                    <a:bodyPr/>
                    <a:lstStyle/>
                    <a:p>
                      <a:pPr>
                        <a:lnSpc>
                          <a:spcPct val="115000"/>
                        </a:lnSpc>
                        <a:spcAft>
                          <a:spcPts val="0"/>
                        </a:spcAft>
                      </a:pPr>
                      <a:r>
                        <a:rPr lang="ru-RU" sz="2000">
                          <a:latin typeface="Times New Roman" pitchFamily="18" charset="0"/>
                          <a:ea typeface="Calibri"/>
                          <a:cs typeface="Times New Roman" pitchFamily="18" charset="0"/>
                        </a:rPr>
                        <a:t>4</a:t>
                      </a: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а</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err="1" smtClean="0">
                          <a:latin typeface="Times New Roman" pitchFamily="18" charset="0"/>
                          <a:ea typeface="Calibri"/>
                          <a:cs typeface="Times New Roman" pitchFamily="18" charset="0"/>
                        </a:rPr>
                        <a:t>д</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а</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err="1" smtClean="0">
                          <a:latin typeface="Times New Roman" pitchFamily="18" charset="0"/>
                          <a:ea typeface="Calibri"/>
                          <a:cs typeface="Times New Roman" pitchFamily="18" charset="0"/>
                        </a:rPr>
                        <a:t>п</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т</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а</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err="1" smtClean="0">
                          <a:latin typeface="Times New Roman" pitchFamily="18" charset="0"/>
                          <a:ea typeface="Calibri"/>
                          <a:cs typeface="Times New Roman" pitchFamily="18" charset="0"/>
                        </a:rPr>
                        <a:t>ц</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и</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ru-RU" sz="2000" smtClean="0">
                          <a:latin typeface="Times New Roman" pitchFamily="18" charset="0"/>
                          <a:ea typeface="Calibri"/>
                          <a:cs typeface="Times New Roman" pitchFamily="18" charset="0"/>
                        </a:rPr>
                        <a:t>я</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a:noFill/>
                    </a:lnB>
                  </a:tcPr>
                </a:tc>
              </a:tr>
              <a:tr h="374771">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endParaRPr lang="ru-RU" sz="2000" dirty="0">
                        <a:latin typeface="Times New Roman" pitchFamily="18" charset="0"/>
                        <a:ea typeface="Calibri"/>
                        <a:cs typeface="Times New Roman"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r>
                        <a:rPr lang="ru-RU" sz="2000" dirty="0">
                          <a:latin typeface="Times New Roman" pitchFamily="18" charset="0"/>
                          <a:ea typeface="Calibri"/>
                          <a:cs typeface="Times New Roman" pitchFamily="18" charset="0"/>
                        </a:rPr>
                        <a:t>5</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и</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err="1" smtClean="0">
                          <a:latin typeface="Times New Roman" pitchFamily="18" charset="0"/>
                          <a:ea typeface="Calibri"/>
                          <a:cs typeface="Times New Roman" pitchFamily="18" charset="0"/>
                        </a:rPr>
                        <a:t>н</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err="1" smtClean="0">
                          <a:latin typeface="Times New Roman" pitchFamily="18" charset="0"/>
                          <a:ea typeface="Calibri"/>
                          <a:cs typeface="Times New Roman" pitchFamily="18" charset="0"/>
                        </a:rPr>
                        <a:t>н</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о</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в</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а</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err="1" smtClean="0">
                          <a:latin typeface="Times New Roman" pitchFamily="18" charset="0"/>
                          <a:ea typeface="Calibri"/>
                          <a:cs typeface="Times New Roman" pitchFamily="18" charset="0"/>
                        </a:rPr>
                        <a:t>ц</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и</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я</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r>
              <a:tr h="374771">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dirty="0">
                        <a:latin typeface="Times New Roman" pitchFamily="18" charset="0"/>
                        <a:ea typeface="Calibri"/>
                        <a:cs typeface="Times New Roman"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r>
                        <a:rPr lang="ru-RU" sz="2000" dirty="0">
                          <a:latin typeface="Times New Roman" pitchFamily="18" charset="0"/>
                          <a:ea typeface="Calibri"/>
                          <a:cs typeface="Times New Roman" pitchFamily="18" charset="0"/>
                        </a:rPr>
                        <a:t>6</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err="1" smtClean="0">
                          <a:latin typeface="Times New Roman" pitchFamily="18" charset="0"/>
                          <a:ea typeface="Calibri"/>
                          <a:cs typeface="Times New Roman" pitchFamily="18" charset="0"/>
                        </a:rPr>
                        <a:t>д</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и</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а</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г</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err="1" smtClean="0">
                          <a:latin typeface="Times New Roman" pitchFamily="18" charset="0"/>
                          <a:ea typeface="Calibri"/>
                          <a:cs typeface="Times New Roman" pitchFamily="18" charset="0"/>
                        </a:rPr>
                        <a:t>н</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о</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с</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т</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и</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к</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а</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4771">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r>
                        <a:rPr lang="ru-RU" sz="2000">
                          <a:latin typeface="Times New Roman" pitchFamily="18" charset="0"/>
                          <a:ea typeface="Calibri"/>
                          <a:cs typeface="Times New Roman" pitchFamily="18" charset="0"/>
                        </a:rPr>
                        <a:t>7</a:t>
                      </a: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г</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err="1" smtClean="0">
                          <a:latin typeface="Times New Roman" pitchFamily="18" charset="0"/>
                          <a:ea typeface="Calibri"/>
                          <a:cs typeface="Times New Roman" pitchFamily="18" charset="0"/>
                        </a:rPr>
                        <a:t>р</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а</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err="1" smtClean="0">
                          <a:latin typeface="Times New Roman" pitchFamily="18" charset="0"/>
                          <a:ea typeface="Calibri"/>
                          <a:cs typeface="Times New Roman" pitchFamily="18" charset="0"/>
                        </a:rPr>
                        <a:t>ц</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и</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я</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dirty="0">
                        <a:latin typeface="Times New Roman" pitchFamily="18" charset="0"/>
                        <a:ea typeface="Calibri"/>
                        <a:cs typeface="Times New Roman"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endParaRPr lang="ru-RU" sz="2000" dirty="0">
                        <a:latin typeface="Times New Roman" pitchFamily="18" charset="0"/>
                        <a:ea typeface="Calibri"/>
                        <a:cs typeface="Times New Roman"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r>
              <a:tr h="374771">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a:latin typeface="Times New Roman" pitchFamily="18" charset="0"/>
                          <a:ea typeface="Calibri"/>
                          <a:cs typeface="Times New Roman" pitchFamily="18" charset="0"/>
                        </a:rPr>
                        <a:t>8</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и</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г</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err="1" smtClean="0">
                          <a:latin typeface="Times New Roman" pitchFamily="18" charset="0"/>
                          <a:ea typeface="Calibri"/>
                          <a:cs typeface="Times New Roman" pitchFamily="18" charset="0"/>
                        </a:rPr>
                        <a:t>р</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а</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15000"/>
                        </a:lnSpc>
                        <a:spcAft>
                          <a:spcPts val="0"/>
                        </a:spcAft>
                      </a:pPr>
                      <a:endParaRPr lang="ru-RU" sz="2000" dirty="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dirty="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dirty="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dirty="0">
                        <a:latin typeface="Times New Roman" pitchFamily="18" charset="0"/>
                        <a:ea typeface="Calibri"/>
                        <a:cs typeface="Times New Roman" pitchFamily="18" charset="0"/>
                      </a:endParaRPr>
                    </a:p>
                  </a:txBody>
                  <a:tcPr marL="68580" marR="68580" marT="0" marB="0">
                    <a:lnL>
                      <a:noFill/>
                    </a:lnL>
                    <a:lnR>
                      <a:noFill/>
                    </a:lnR>
                    <a:lnT>
                      <a:noFill/>
                    </a:lnT>
                    <a:lnB>
                      <a:noFill/>
                    </a:lnB>
                  </a:tcPr>
                </a:tc>
              </a:tr>
              <a:tr h="374771">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r>
                        <a:rPr lang="ru-RU" sz="2000">
                          <a:latin typeface="Times New Roman" pitchFamily="18" charset="0"/>
                          <a:ea typeface="Calibri"/>
                          <a:cs typeface="Times New Roman" pitchFamily="18" charset="0"/>
                        </a:rPr>
                        <a:t>9</a:t>
                      </a: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с</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е</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м</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err="1" smtClean="0">
                          <a:latin typeface="Times New Roman" pitchFamily="18" charset="0"/>
                          <a:ea typeface="Calibri"/>
                          <a:cs typeface="Times New Roman" pitchFamily="18" charset="0"/>
                        </a:rPr>
                        <a:t>ь</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я</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endParaRPr lang="ru-RU" sz="2000" dirty="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dirty="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dirty="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dirty="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dirty="0">
                        <a:latin typeface="Times New Roman" pitchFamily="18" charset="0"/>
                        <a:ea typeface="Calibri"/>
                        <a:cs typeface="Times New Roman" pitchFamily="18" charset="0"/>
                      </a:endParaRPr>
                    </a:p>
                  </a:txBody>
                  <a:tcPr marL="68580" marR="68580" marT="0" marB="0">
                    <a:lnL>
                      <a:noFill/>
                    </a:lnL>
                    <a:lnR>
                      <a:noFill/>
                    </a:lnR>
                    <a:lnT>
                      <a:noFill/>
                    </a:lnT>
                    <a:lnB>
                      <a:noFill/>
                    </a:lnB>
                  </a:tcPr>
                </a:tc>
              </a:tr>
            </a:tbl>
          </a:graphicData>
        </a:graphic>
      </p:graphicFrame>
    </p:spTree>
  </p:cSld>
  <p:clrMapOvr>
    <a:masterClrMapping/>
  </p:clrMapOvr>
  <p:transition spd="med">
    <p:wipe di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r="-1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836712"/>
            <a:ext cx="3186106" cy="1080120"/>
          </a:xfrm>
        </p:spPr>
        <p:txBody>
          <a:bodyPr>
            <a:normAutofit/>
          </a:bodyPr>
          <a:lstStyle/>
          <a:p>
            <a:r>
              <a:rPr lang="ru-RU" dirty="0" smtClean="0">
                <a:solidFill>
                  <a:srgbClr val="7030A0"/>
                </a:solidFill>
              </a:rPr>
              <a:t>кроссворд</a:t>
            </a:r>
            <a:endParaRPr lang="ru-RU" dirty="0">
              <a:solidFill>
                <a:srgbClr val="7030A0"/>
              </a:solidFill>
            </a:endParaRPr>
          </a:p>
        </p:txBody>
      </p:sp>
      <p:pic>
        <p:nvPicPr>
          <p:cNvPr id="4" name="Содержимое 3" descr="ino-300x295.png"/>
          <p:cNvPicPr>
            <a:picLocks noGrp="1" noChangeAspect="1"/>
          </p:cNvPicPr>
          <p:nvPr>
            <p:ph idx="1"/>
          </p:nvPr>
        </p:nvPicPr>
        <p:blipFill>
          <a:blip r:embed="rId3" cstate="print"/>
          <a:stretch>
            <a:fillRect/>
          </a:stretch>
        </p:blipFill>
        <p:spPr>
          <a:xfrm>
            <a:off x="179512" y="3573016"/>
            <a:ext cx="2910590" cy="2862080"/>
          </a:xfrm>
        </p:spPr>
      </p:pic>
      <p:graphicFrame>
        <p:nvGraphicFramePr>
          <p:cNvPr id="7" name="Таблица 6"/>
          <p:cNvGraphicFramePr>
            <a:graphicFrameLocks noGrp="1"/>
          </p:cNvGraphicFramePr>
          <p:nvPr/>
        </p:nvGraphicFramePr>
        <p:xfrm>
          <a:off x="1991042" y="2165350"/>
          <a:ext cx="6037345" cy="3351884"/>
        </p:xfrm>
        <a:graphic>
          <a:graphicData uri="http://schemas.openxmlformats.org/drawingml/2006/table">
            <a:tbl>
              <a:tblPr/>
              <a:tblGrid>
                <a:gridCol w="355007"/>
                <a:gridCol w="355007"/>
                <a:gridCol w="355007"/>
                <a:gridCol w="355007"/>
                <a:gridCol w="355007"/>
                <a:gridCol w="355007"/>
                <a:gridCol w="355007"/>
                <a:gridCol w="355007"/>
                <a:gridCol w="355007"/>
                <a:gridCol w="355007"/>
                <a:gridCol w="355007"/>
                <a:gridCol w="355007"/>
                <a:gridCol w="355007"/>
                <a:gridCol w="355007"/>
                <a:gridCol w="355749"/>
                <a:gridCol w="355749"/>
                <a:gridCol w="355749"/>
              </a:tblGrid>
              <a:tr h="353716">
                <a:tc>
                  <a:txBody>
                    <a:bodyPr/>
                    <a:lstStyle/>
                    <a:p>
                      <a:pPr>
                        <a:lnSpc>
                          <a:spcPct val="115000"/>
                        </a:lnSpc>
                        <a:spcAft>
                          <a:spcPts val="0"/>
                        </a:spcAft>
                      </a:pPr>
                      <a:endParaRPr lang="ru-RU" sz="2000" dirty="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dirty="0">
                        <a:latin typeface="Times New Roman" pitchFamily="18" charset="0"/>
                        <a:ea typeface="Calibri"/>
                        <a:cs typeface="Times New Roman"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a:latin typeface="Times New Roman" pitchFamily="18" charset="0"/>
                          <a:ea typeface="Calibri"/>
                          <a:cs typeface="Times New Roman" pitchFamily="18" charset="0"/>
                        </a:rPr>
                        <a:t>1</a:t>
                      </a: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r>
              <a:tr h="374771">
                <a:tc>
                  <a:txBody>
                    <a:bodyPr/>
                    <a:lstStyle/>
                    <a:p>
                      <a:pPr>
                        <a:lnSpc>
                          <a:spcPct val="115000"/>
                        </a:lnSpc>
                        <a:spcAft>
                          <a:spcPts val="0"/>
                        </a:spcAft>
                      </a:pPr>
                      <a:endParaRPr lang="ru-RU" sz="2000" dirty="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dirty="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r>
                        <a:rPr lang="ru-RU" sz="2000">
                          <a:latin typeface="Times New Roman" pitchFamily="18" charset="0"/>
                          <a:ea typeface="Calibri"/>
                          <a:cs typeface="Times New Roman" pitchFamily="18" charset="0"/>
                        </a:rPr>
                        <a:t>2</a:t>
                      </a: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в</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о</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о</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б</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err="1" smtClean="0">
                          <a:latin typeface="Times New Roman" pitchFamily="18" charset="0"/>
                          <a:ea typeface="Calibri"/>
                          <a:cs typeface="Times New Roman" pitchFamily="18" charset="0"/>
                        </a:rPr>
                        <a:t>р</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а</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ж</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е</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err="1" smtClean="0">
                          <a:latin typeface="Times New Roman" pitchFamily="18" charset="0"/>
                          <a:ea typeface="Calibri"/>
                          <a:cs typeface="Times New Roman" pitchFamily="18" charset="0"/>
                        </a:rPr>
                        <a:t>н</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и</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е</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4771">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dirty="0">
                        <a:latin typeface="Times New Roman" pitchFamily="18" charset="0"/>
                        <a:ea typeface="Calibri"/>
                        <a:cs typeface="Times New Roman"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a:latin typeface="Times New Roman" pitchFamily="18" charset="0"/>
                          <a:ea typeface="Calibri"/>
                          <a:cs typeface="Times New Roman" pitchFamily="18" charset="0"/>
                        </a:rPr>
                        <a:t>3</a:t>
                      </a: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err="1" smtClean="0">
                          <a:latin typeface="Times New Roman" pitchFamily="18" charset="0"/>
                          <a:ea typeface="Calibri"/>
                          <a:cs typeface="Times New Roman" pitchFamily="18" charset="0"/>
                        </a:rPr>
                        <a:t>н</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а</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с</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т</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ru-RU" sz="2000" dirty="0" err="1" smtClean="0">
                          <a:latin typeface="Times New Roman" pitchFamily="18" charset="0"/>
                          <a:ea typeface="Calibri"/>
                          <a:cs typeface="Times New Roman" pitchFamily="18" charset="0"/>
                        </a:rPr>
                        <a:t>р</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о</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е</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err="1" smtClean="0">
                          <a:latin typeface="Times New Roman" pitchFamily="18" charset="0"/>
                          <a:ea typeface="Calibri"/>
                          <a:cs typeface="Times New Roman" pitchFamily="18" charset="0"/>
                        </a:rPr>
                        <a:t>н</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и</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е</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r>
              <a:tr h="374771">
                <a:tc>
                  <a:txBody>
                    <a:bodyPr/>
                    <a:lstStyle/>
                    <a:p>
                      <a:pPr>
                        <a:lnSpc>
                          <a:spcPct val="115000"/>
                        </a:lnSpc>
                        <a:spcAft>
                          <a:spcPts val="0"/>
                        </a:spcAft>
                      </a:pPr>
                      <a:r>
                        <a:rPr lang="ru-RU" sz="2000">
                          <a:latin typeface="Times New Roman" pitchFamily="18" charset="0"/>
                          <a:ea typeface="Calibri"/>
                          <a:cs typeface="Times New Roman" pitchFamily="18" charset="0"/>
                        </a:rPr>
                        <a:t>4</a:t>
                      </a: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а</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err="1" smtClean="0">
                          <a:latin typeface="Times New Roman" pitchFamily="18" charset="0"/>
                          <a:ea typeface="Calibri"/>
                          <a:cs typeface="Times New Roman" pitchFamily="18" charset="0"/>
                        </a:rPr>
                        <a:t>д</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а</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err="1" smtClean="0">
                          <a:latin typeface="Times New Roman" pitchFamily="18" charset="0"/>
                          <a:ea typeface="Calibri"/>
                          <a:cs typeface="Times New Roman" pitchFamily="18" charset="0"/>
                        </a:rPr>
                        <a:t>п</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т</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а</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err="1" smtClean="0">
                          <a:latin typeface="Times New Roman" pitchFamily="18" charset="0"/>
                          <a:ea typeface="Calibri"/>
                          <a:cs typeface="Times New Roman" pitchFamily="18" charset="0"/>
                        </a:rPr>
                        <a:t>ц</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и</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ru-RU" sz="2000" smtClean="0">
                          <a:latin typeface="Times New Roman" pitchFamily="18" charset="0"/>
                          <a:ea typeface="Calibri"/>
                          <a:cs typeface="Times New Roman" pitchFamily="18" charset="0"/>
                        </a:rPr>
                        <a:t>я</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a:noFill/>
                    </a:lnB>
                  </a:tcPr>
                </a:tc>
              </a:tr>
              <a:tr h="374771">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endParaRPr lang="ru-RU" sz="2000" dirty="0">
                        <a:latin typeface="Times New Roman" pitchFamily="18" charset="0"/>
                        <a:ea typeface="Calibri"/>
                        <a:cs typeface="Times New Roman"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r>
                        <a:rPr lang="ru-RU" sz="2000" dirty="0">
                          <a:latin typeface="Times New Roman" pitchFamily="18" charset="0"/>
                          <a:ea typeface="Calibri"/>
                          <a:cs typeface="Times New Roman" pitchFamily="18" charset="0"/>
                        </a:rPr>
                        <a:t>5</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и</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err="1" smtClean="0">
                          <a:latin typeface="Times New Roman" pitchFamily="18" charset="0"/>
                          <a:ea typeface="Calibri"/>
                          <a:cs typeface="Times New Roman" pitchFamily="18" charset="0"/>
                        </a:rPr>
                        <a:t>н</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err="1" smtClean="0">
                          <a:latin typeface="Times New Roman" pitchFamily="18" charset="0"/>
                          <a:ea typeface="Calibri"/>
                          <a:cs typeface="Times New Roman" pitchFamily="18" charset="0"/>
                        </a:rPr>
                        <a:t>н</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о</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в</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а</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err="1" smtClean="0">
                          <a:latin typeface="Times New Roman" pitchFamily="18" charset="0"/>
                          <a:ea typeface="Calibri"/>
                          <a:cs typeface="Times New Roman" pitchFamily="18" charset="0"/>
                        </a:rPr>
                        <a:t>ц</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и</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я</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r>
              <a:tr h="374771">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dirty="0">
                        <a:latin typeface="Times New Roman" pitchFamily="18" charset="0"/>
                        <a:ea typeface="Calibri"/>
                        <a:cs typeface="Times New Roman"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r>
                        <a:rPr lang="ru-RU" sz="2000" dirty="0">
                          <a:latin typeface="Times New Roman" pitchFamily="18" charset="0"/>
                          <a:ea typeface="Calibri"/>
                          <a:cs typeface="Times New Roman" pitchFamily="18" charset="0"/>
                        </a:rPr>
                        <a:t>6</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err="1" smtClean="0">
                          <a:latin typeface="Times New Roman" pitchFamily="18" charset="0"/>
                          <a:ea typeface="Calibri"/>
                          <a:cs typeface="Times New Roman" pitchFamily="18" charset="0"/>
                        </a:rPr>
                        <a:t>д</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и</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а</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г</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err="1" smtClean="0">
                          <a:latin typeface="Times New Roman" pitchFamily="18" charset="0"/>
                          <a:ea typeface="Calibri"/>
                          <a:cs typeface="Times New Roman" pitchFamily="18" charset="0"/>
                        </a:rPr>
                        <a:t>н</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о</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с</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т</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и</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к</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а</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4771">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r>
                        <a:rPr lang="ru-RU" sz="2000">
                          <a:latin typeface="Times New Roman" pitchFamily="18" charset="0"/>
                          <a:ea typeface="Calibri"/>
                          <a:cs typeface="Times New Roman" pitchFamily="18" charset="0"/>
                        </a:rPr>
                        <a:t>7</a:t>
                      </a: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г</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err="1" smtClean="0">
                          <a:latin typeface="Times New Roman" pitchFamily="18" charset="0"/>
                          <a:ea typeface="Calibri"/>
                          <a:cs typeface="Times New Roman" pitchFamily="18" charset="0"/>
                        </a:rPr>
                        <a:t>р</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а</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err="1" smtClean="0">
                          <a:latin typeface="Times New Roman" pitchFamily="18" charset="0"/>
                          <a:ea typeface="Calibri"/>
                          <a:cs typeface="Times New Roman" pitchFamily="18" charset="0"/>
                        </a:rPr>
                        <a:t>ц</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и</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я</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dirty="0">
                        <a:latin typeface="Times New Roman" pitchFamily="18" charset="0"/>
                        <a:ea typeface="Calibri"/>
                        <a:cs typeface="Times New Roman"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endParaRPr lang="ru-RU" sz="2000" dirty="0">
                        <a:latin typeface="Times New Roman" pitchFamily="18" charset="0"/>
                        <a:ea typeface="Calibri"/>
                        <a:cs typeface="Times New Roman"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r>
              <a:tr h="374771">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a:latin typeface="Times New Roman" pitchFamily="18" charset="0"/>
                          <a:ea typeface="Calibri"/>
                          <a:cs typeface="Times New Roman" pitchFamily="18" charset="0"/>
                        </a:rPr>
                        <a:t>8</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и</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г</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err="1" smtClean="0">
                          <a:latin typeface="Times New Roman" pitchFamily="18" charset="0"/>
                          <a:ea typeface="Calibri"/>
                          <a:cs typeface="Times New Roman" pitchFamily="18" charset="0"/>
                        </a:rPr>
                        <a:t>р</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а</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15000"/>
                        </a:lnSpc>
                        <a:spcAft>
                          <a:spcPts val="0"/>
                        </a:spcAft>
                      </a:pPr>
                      <a:endParaRPr lang="ru-RU" sz="2000" dirty="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dirty="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dirty="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dirty="0">
                        <a:latin typeface="Times New Roman" pitchFamily="18" charset="0"/>
                        <a:ea typeface="Calibri"/>
                        <a:cs typeface="Times New Roman" pitchFamily="18" charset="0"/>
                      </a:endParaRPr>
                    </a:p>
                  </a:txBody>
                  <a:tcPr marL="68580" marR="68580" marT="0" marB="0">
                    <a:lnL>
                      <a:noFill/>
                    </a:lnL>
                    <a:lnR>
                      <a:noFill/>
                    </a:lnR>
                    <a:lnT>
                      <a:noFill/>
                    </a:lnT>
                    <a:lnB>
                      <a:noFill/>
                    </a:lnB>
                  </a:tcPr>
                </a:tc>
              </a:tr>
              <a:tr h="374771">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r>
                        <a:rPr lang="ru-RU" sz="2000">
                          <a:latin typeface="Times New Roman" pitchFamily="18" charset="0"/>
                          <a:ea typeface="Calibri"/>
                          <a:cs typeface="Times New Roman" pitchFamily="18" charset="0"/>
                        </a:rPr>
                        <a:t>9</a:t>
                      </a: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с</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е</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м</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err="1" smtClean="0">
                          <a:latin typeface="Times New Roman" pitchFamily="18" charset="0"/>
                          <a:ea typeface="Calibri"/>
                          <a:cs typeface="Times New Roman" pitchFamily="18" charset="0"/>
                        </a:rPr>
                        <a:t>ь</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я</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endParaRPr lang="ru-RU" sz="2000" dirty="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dirty="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dirty="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dirty="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dirty="0">
                        <a:latin typeface="Times New Roman" pitchFamily="18" charset="0"/>
                        <a:ea typeface="Calibri"/>
                        <a:cs typeface="Times New Roman" pitchFamily="18" charset="0"/>
                      </a:endParaRPr>
                    </a:p>
                  </a:txBody>
                  <a:tcPr marL="68580" marR="68580" marT="0" marB="0">
                    <a:lnL>
                      <a:noFill/>
                    </a:lnL>
                    <a:lnR>
                      <a:noFill/>
                    </a:lnR>
                    <a:lnT>
                      <a:noFill/>
                    </a:lnT>
                    <a:lnB>
                      <a:noFill/>
                    </a:lnB>
                  </a:tcPr>
                </a:tc>
              </a:tr>
            </a:tbl>
          </a:graphicData>
        </a:graphic>
      </p:graphicFrame>
    </p:spTree>
  </p:cSld>
  <p:clrMapOvr>
    <a:masterClrMapping/>
  </p:clrMapOvr>
  <p:transition spd="med">
    <p:wipe di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r="-1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836712"/>
            <a:ext cx="3186106" cy="1080120"/>
          </a:xfrm>
        </p:spPr>
        <p:txBody>
          <a:bodyPr>
            <a:normAutofit/>
          </a:bodyPr>
          <a:lstStyle/>
          <a:p>
            <a:r>
              <a:rPr lang="ru-RU" dirty="0" smtClean="0">
                <a:solidFill>
                  <a:srgbClr val="7030A0"/>
                </a:solidFill>
              </a:rPr>
              <a:t>кроссворд</a:t>
            </a:r>
            <a:endParaRPr lang="ru-RU" dirty="0">
              <a:solidFill>
                <a:srgbClr val="7030A0"/>
              </a:solidFill>
            </a:endParaRPr>
          </a:p>
        </p:txBody>
      </p:sp>
      <p:pic>
        <p:nvPicPr>
          <p:cNvPr id="4" name="Содержимое 3" descr="ino-300x295.png"/>
          <p:cNvPicPr>
            <a:picLocks noGrp="1" noChangeAspect="1"/>
          </p:cNvPicPr>
          <p:nvPr>
            <p:ph idx="1"/>
          </p:nvPr>
        </p:nvPicPr>
        <p:blipFill>
          <a:blip r:embed="rId3" cstate="print"/>
          <a:stretch>
            <a:fillRect/>
          </a:stretch>
        </p:blipFill>
        <p:spPr>
          <a:xfrm>
            <a:off x="179512" y="3573016"/>
            <a:ext cx="2910590" cy="2862080"/>
          </a:xfrm>
        </p:spPr>
      </p:pic>
      <p:graphicFrame>
        <p:nvGraphicFramePr>
          <p:cNvPr id="7" name="Таблица 6"/>
          <p:cNvGraphicFramePr>
            <a:graphicFrameLocks noGrp="1"/>
          </p:cNvGraphicFramePr>
          <p:nvPr/>
        </p:nvGraphicFramePr>
        <p:xfrm>
          <a:off x="1991042" y="2165350"/>
          <a:ext cx="6037345" cy="3351884"/>
        </p:xfrm>
        <a:graphic>
          <a:graphicData uri="http://schemas.openxmlformats.org/drawingml/2006/table">
            <a:tbl>
              <a:tblPr/>
              <a:tblGrid>
                <a:gridCol w="355007"/>
                <a:gridCol w="355007"/>
                <a:gridCol w="355007"/>
                <a:gridCol w="355007"/>
                <a:gridCol w="355007"/>
                <a:gridCol w="355007"/>
                <a:gridCol w="355007"/>
                <a:gridCol w="355007"/>
                <a:gridCol w="355007"/>
                <a:gridCol w="355007"/>
                <a:gridCol w="355007"/>
                <a:gridCol w="355007"/>
                <a:gridCol w="355007"/>
                <a:gridCol w="355007"/>
                <a:gridCol w="355749"/>
                <a:gridCol w="355749"/>
                <a:gridCol w="355749"/>
              </a:tblGrid>
              <a:tr h="353716">
                <a:tc>
                  <a:txBody>
                    <a:bodyPr/>
                    <a:lstStyle/>
                    <a:p>
                      <a:pPr>
                        <a:lnSpc>
                          <a:spcPct val="115000"/>
                        </a:lnSpc>
                        <a:spcAft>
                          <a:spcPts val="0"/>
                        </a:spcAft>
                      </a:pPr>
                      <a:endParaRPr lang="ru-RU" sz="2000" dirty="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dirty="0">
                        <a:latin typeface="Times New Roman" pitchFamily="18" charset="0"/>
                        <a:ea typeface="Calibri"/>
                        <a:cs typeface="Times New Roman"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a:latin typeface="Times New Roman" pitchFamily="18" charset="0"/>
                          <a:ea typeface="Calibri"/>
                          <a:cs typeface="Times New Roman" pitchFamily="18" charset="0"/>
                        </a:rPr>
                        <a:t>1</a:t>
                      </a: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м</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у</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err="1" smtClean="0">
                          <a:latin typeface="Times New Roman" pitchFamily="18" charset="0"/>
                          <a:ea typeface="Calibri"/>
                          <a:cs typeface="Times New Roman" pitchFamily="18" charset="0"/>
                        </a:rPr>
                        <a:t>з</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err="1" smtClean="0">
                          <a:latin typeface="Times New Roman" pitchFamily="18" charset="0"/>
                          <a:ea typeface="Calibri"/>
                          <a:cs typeface="Times New Roman" pitchFamily="18" charset="0"/>
                        </a:rPr>
                        <a:t>ы</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к</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а</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r>
              <a:tr h="374771">
                <a:tc>
                  <a:txBody>
                    <a:bodyPr/>
                    <a:lstStyle/>
                    <a:p>
                      <a:pPr>
                        <a:lnSpc>
                          <a:spcPct val="115000"/>
                        </a:lnSpc>
                        <a:spcAft>
                          <a:spcPts val="0"/>
                        </a:spcAft>
                      </a:pPr>
                      <a:endParaRPr lang="ru-RU" sz="2000" dirty="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dirty="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r>
                        <a:rPr lang="ru-RU" sz="2000">
                          <a:latin typeface="Times New Roman" pitchFamily="18" charset="0"/>
                          <a:ea typeface="Calibri"/>
                          <a:cs typeface="Times New Roman" pitchFamily="18" charset="0"/>
                        </a:rPr>
                        <a:t>2</a:t>
                      </a: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в</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о</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о</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б</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err="1" smtClean="0">
                          <a:latin typeface="Times New Roman" pitchFamily="18" charset="0"/>
                          <a:ea typeface="Calibri"/>
                          <a:cs typeface="Times New Roman" pitchFamily="18" charset="0"/>
                        </a:rPr>
                        <a:t>р</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а</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ж</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е</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err="1" smtClean="0">
                          <a:latin typeface="Times New Roman" pitchFamily="18" charset="0"/>
                          <a:ea typeface="Calibri"/>
                          <a:cs typeface="Times New Roman" pitchFamily="18" charset="0"/>
                        </a:rPr>
                        <a:t>н</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и</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е</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4771">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dirty="0">
                        <a:latin typeface="Times New Roman" pitchFamily="18" charset="0"/>
                        <a:ea typeface="Calibri"/>
                        <a:cs typeface="Times New Roman"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a:latin typeface="Times New Roman" pitchFamily="18" charset="0"/>
                          <a:ea typeface="Calibri"/>
                          <a:cs typeface="Times New Roman" pitchFamily="18" charset="0"/>
                        </a:rPr>
                        <a:t>3</a:t>
                      </a: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err="1" smtClean="0">
                          <a:latin typeface="Times New Roman" pitchFamily="18" charset="0"/>
                          <a:ea typeface="Calibri"/>
                          <a:cs typeface="Times New Roman" pitchFamily="18" charset="0"/>
                        </a:rPr>
                        <a:t>н</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а</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с</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т</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ru-RU" sz="2000" dirty="0" err="1" smtClean="0">
                          <a:latin typeface="Times New Roman" pitchFamily="18" charset="0"/>
                          <a:ea typeface="Calibri"/>
                          <a:cs typeface="Times New Roman" pitchFamily="18" charset="0"/>
                        </a:rPr>
                        <a:t>р</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о</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е</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err="1" smtClean="0">
                          <a:latin typeface="Times New Roman" pitchFamily="18" charset="0"/>
                          <a:ea typeface="Calibri"/>
                          <a:cs typeface="Times New Roman" pitchFamily="18" charset="0"/>
                        </a:rPr>
                        <a:t>н</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и</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е</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r>
              <a:tr h="374771">
                <a:tc>
                  <a:txBody>
                    <a:bodyPr/>
                    <a:lstStyle/>
                    <a:p>
                      <a:pPr>
                        <a:lnSpc>
                          <a:spcPct val="115000"/>
                        </a:lnSpc>
                        <a:spcAft>
                          <a:spcPts val="0"/>
                        </a:spcAft>
                      </a:pPr>
                      <a:r>
                        <a:rPr lang="ru-RU" sz="2000">
                          <a:latin typeface="Times New Roman" pitchFamily="18" charset="0"/>
                          <a:ea typeface="Calibri"/>
                          <a:cs typeface="Times New Roman" pitchFamily="18" charset="0"/>
                        </a:rPr>
                        <a:t>4</a:t>
                      </a: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а</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err="1" smtClean="0">
                          <a:latin typeface="Times New Roman" pitchFamily="18" charset="0"/>
                          <a:ea typeface="Calibri"/>
                          <a:cs typeface="Times New Roman" pitchFamily="18" charset="0"/>
                        </a:rPr>
                        <a:t>д</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а</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err="1" smtClean="0">
                          <a:latin typeface="Times New Roman" pitchFamily="18" charset="0"/>
                          <a:ea typeface="Calibri"/>
                          <a:cs typeface="Times New Roman" pitchFamily="18" charset="0"/>
                        </a:rPr>
                        <a:t>п</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т</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а</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err="1" smtClean="0">
                          <a:latin typeface="Times New Roman" pitchFamily="18" charset="0"/>
                          <a:ea typeface="Calibri"/>
                          <a:cs typeface="Times New Roman" pitchFamily="18" charset="0"/>
                        </a:rPr>
                        <a:t>ц</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и</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ru-RU" sz="2000" smtClean="0">
                          <a:latin typeface="Times New Roman" pitchFamily="18" charset="0"/>
                          <a:ea typeface="Calibri"/>
                          <a:cs typeface="Times New Roman" pitchFamily="18" charset="0"/>
                        </a:rPr>
                        <a:t>я</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a:noFill/>
                    </a:lnB>
                  </a:tcPr>
                </a:tc>
              </a:tr>
              <a:tr h="374771">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endParaRPr lang="ru-RU" sz="2000" dirty="0">
                        <a:latin typeface="Times New Roman" pitchFamily="18" charset="0"/>
                        <a:ea typeface="Calibri"/>
                        <a:cs typeface="Times New Roman"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r>
                        <a:rPr lang="ru-RU" sz="2000" dirty="0">
                          <a:latin typeface="Times New Roman" pitchFamily="18" charset="0"/>
                          <a:ea typeface="Calibri"/>
                          <a:cs typeface="Times New Roman" pitchFamily="18" charset="0"/>
                        </a:rPr>
                        <a:t>5</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и</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err="1" smtClean="0">
                          <a:latin typeface="Times New Roman" pitchFamily="18" charset="0"/>
                          <a:ea typeface="Calibri"/>
                          <a:cs typeface="Times New Roman" pitchFamily="18" charset="0"/>
                        </a:rPr>
                        <a:t>н</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err="1" smtClean="0">
                          <a:latin typeface="Times New Roman" pitchFamily="18" charset="0"/>
                          <a:ea typeface="Calibri"/>
                          <a:cs typeface="Times New Roman" pitchFamily="18" charset="0"/>
                        </a:rPr>
                        <a:t>н</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о</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в</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а</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err="1" smtClean="0">
                          <a:latin typeface="Times New Roman" pitchFamily="18" charset="0"/>
                          <a:ea typeface="Calibri"/>
                          <a:cs typeface="Times New Roman" pitchFamily="18" charset="0"/>
                        </a:rPr>
                        <a:t>ц</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и</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я</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r>
              <a:tr h="374771">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dirty="0">
                        <a:latin typeface="Times New Roman" pitchFamily="18" charset="0"/>
                        <a:ea typeface="Calibri"/>
                        <a:cs typeface="Times New Roman"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r>
                        <a:rPr lang="ru-RU" sz="2000" dirty="0">
                          <a:latin typeface="Times New Roman" pitchFamily="18" charset="0"/>
                          <a:ea typeface="Calibri"/>
                          <a:cs typeface="Times New Roman" pitchFamily="18" charset="0"/>
                        </a:rPr>
                        <a:t>6</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err="1" smtClean="0">
                          <a:latin typeface="Times New Roman" pitchFamily="18" charset="0"/>
                          <a:ea typeface="Calibri"/>
                          <a:cs typeface="Times New Roman" pitchFamily="18" charset="0"/>
                        </a:rPr>
                        <a:t>д</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и</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а</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г</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err="1" smtClean="0">
                          <a:latin typeface="Times New Roman" pitchFamily="18" charset="0"/>
                          <a:ea typeface="Calibri"/>
                          <a:cs typeface="Times New Roman" pitchFamily="18" charset="0"/>
                        </a:rPr>
                        <a:t>н</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о</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с</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т</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и</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к</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а</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4771">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r>
                        <a:rPr lang="ru-RU" sz="2000">
                          <a:latin typeface="Times New Roman" pitchFamily="18" charset="0"/>
                          <a:ea typeface="Calibri"/>
                          <a:cs typeface="Times New Roman" pitchFamily="18" charset="0"/>
                        </a:rPr>
                        <a:t>7</a:t>
                      </a: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г</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err="1" smtClean="0">
                          <a:latin typeface="Times New Roman" pitchFamily="18" charset="0"/>
                          <a:ea typeface="Calibri"/>
                          <a:cs typeface="Times New Roman" pitchFamily="18" charset="0"/>
                        </a:rPr>
                        <a:t>р</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а</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err="1" smtClean="0">
                          <a:latin typeface="Times New Roman" pitchFamily="18" charset="0"/>
                          <a:ea typeface="Calibri"/>
                          <a:cs typeface="Times New Roman" pitchFamily="18" charset="0"/>
                        </a:rPr>
                        <a:t>ц</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и</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я</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dirty="0">
                        <a:latin typeface="Times New Roman" pitchFamily="18" charset="0"/>
                        <a:ea typeface="Calibri"/>
                        <a:cs typeface="Times New Roman"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endParaRPr lang="ru-RU" sz="2000" dirty="0">
                        <a:latin typeface="Times New Roman" pitchFamily="18" charset="0"/>
                        <a:ea typeface="Calibri"/>
                        <a:cs typeface="Times New Roman"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r>
              <a:tr h="374771">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a:latin typeface="Times New Roman" pitchFamily="18" charset="0"/>
                          <a:ea typeface="Calibri"/>
                          <a:cs typeface="Times New Roman" pitchFamily="18" charset="0"/>
                        </a:rPr>
                        <a:t>8</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и</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г</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err="1" smtClean="0">
                          <a:latin typeface="Times New Roman" pitchFamily="18" charset="0"/>
                          <a:ea typeface="Calibri"/>
                          <a:cs typeface="Times New Roman" pitchFamily="18" charset="0"/>
                        </a:rPr>
                        <a:t>р</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а</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15000"/>
                        </a:lnSpc>
                        <a:spcAft>
                          <a:spcPts val="0"/>
                        </a:spcAft>
                      </a:pPr>
                      <a:endParaRPr lang="ru-RU" sz="2000" dirty="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dirty="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dirty="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dirty="0">
                        <a:latin typeface="Times New Roman" pitchFamily="18" charset="0"/>
                        <a:ea typeface="Calibri"/>
                        <a:cs typeface="Times New Roman" pitchFamily="18" charset="0"/>
                      </a:endParaRPr>
                    </a:p>
                  </a:txBody>
                  <a:tcPr marL="68580" marR="68580" marT="0" marB="0">
                    <a:lnL>
                      <a:noFill/>
                    </a:lnL>
                    <a:lnR>
                      <a:noFill/>
                    </a:lnR>
                    <a:lnT>
                      <a:noFill/>
                    </a:lnT>
                    <a:lnB>
                      <a:noFill/>
                    </a:lnB>
                  </a:tcPr>
                </a:tc>
              </a:tr>
              <a:tr h="374771">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r>
                        <a:rPr lang="ru-RU" sz="2000">
                          <a:latin typeface="Times New Roman" pitchFamily="18" charset="0"/>
                          <a:ea typeface="Calibri"/>
                          <a:cs typeface="Times New Roman" pitchFamily="18" charset="0"/>
                        </a:rPr>
                        <a:t>9</a:t>
                      </a: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с</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е</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м</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err="1" smtClean="0">
                          <a:latin typeface="Times New Roman" pitchFamily="18" charset="0"/>
                          <a:ea typeface="Calibri"/>
                          <a:cs typeface="Times New Roman" pitchFamily="18" charset="0"/>
                        </a:rPr>
                        <a:t>ь</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smtClean="0">
                          <a:latin typeface="Times New Roman" pitchFamily="18" charset="0"/>
                          <a:ea typeface="Calibri"/>
                          <a:cs typeface="Times New Roman" pitchFamily="18" charset="0"/>
                        </a:rPr>
                        <a:t>я</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endParaRPr lang="ru-RU" sz="2000">
                        <a:latin typeface="Times New Roman" pitchFamily="18" charset="0"/>
                        <a:ea typeface="Calibri"/>
                        <a:cs typeface="Times New Roman"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endParaRPr lang="ru-RU" sz="2000" dirty="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dirty="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dirty="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dirty="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ru-RU" sz="2000" dirty="0">
                        <a:latin typeface="Times New Roman" pitchFamily="18" charset="0"/>
                        <a:ea typeface="Calibri"/>
                        <a:cs typeface="Times New Roman" pitchFamily="18" charset="0"/>
                      </a:endParaRPr>
                    </a:p>
                  </a:txBody>
                  <a:tcPr marL="68580" marR="68580" marT="0" marB="0">
                    <a:lnL>
                      <a:noFill/>
                    </a:lnL>
                    <a:lnR>
                      <a:noFill/>
                    </a:lnR>
                    <a:lnT>
                      <a:noFill/>
                    </a:lnT>
                    <a:lnB>
                      <a:noFill/>
                    </a:lnB>
                  </a:tcPr>
                </a:tc>
              </a:tr>
            </a:tbl>
          </a:graphicData>
        </a:graphic>
      </p:graphicFrame>
    </p:spTree>
  </p:cSld>
  <p:clrMapOvr>
    <a:masterClrMapping/>
  </p:clrMapOvr>
  <p:transition spd="med">
    <p:wipe dir="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6000" r="-6000"/>
          </a:stretch>
        </a:blip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fontScale="92500"/>
          </a:bodyPr>
          <a:lstStyle/>
          <a:p>
            <a:r>
              <a:rPr lang="ru-RU" b="1" i="1" u="sng" dirty="0">
                <a:solidFill>
                  <a:srgbClr val="7030A0"/>
                </a:solidFill>
              </a:rPr>
              <a:t>Мотивация</a:t>
            </a:r>
            <a:r>
              <a:rPr lang="ru-RU" b="1" dirty="0"/>
              <a:t> </a:t>
            </a:r>
            <a:r>
              <a:rPr lang="ru-RU" dirty="0"/>
              <a:t>– это совокупность внутренних и внешних движущих сил, которые побуждают человека к деятельности, придают этой деятельности направленность, ориентированную на достижение цели</a:t>
            </a:r>
            <a:r>
              <a:rPr lang="ru-RU" dirty="0" smtClean="0"/>
              <a:t>.</a:t>
            </a:r>
          </a:p>
          <a:p>
            <a:pPr>
              <a:buNone/>
            </a:pPr>
            <a:endParaRPr lang="ru-RU" dirty="0"/>
          </a:p>
          <a:p>
            <a:r>
              <a:rPr lang="ru-RU" dirty="0"/>
              <a:t>При этом необходимы такие приёмы, которые обеспечат возникновение нужной мотивации у подавляющего большинства детей.</a:t>
            </a:r>
          </a:p>
          <a:p>
            <a:endParaRPr lang="ru-RU" dirty="0"/>
          </a:p>
        </p:txBody>
      </p:sp>
    </p:spTree>
  </p:cSld>
  <p:clrMapOvr>
    <a:masterClrMapping/>
  </p:clrMapOvr>
  <p:transition spd="med">
    <p:circl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r="-1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764704"/>
            <a:ext cx="8229600" cy="1143000"/>
          </a:xfrm>
        </p:spPr>
        <p:txBody>
          <a:bodyPr/>
          <a:lstStyle/>
          <a:p>
            <a:r>
              <a:rPr lang="ru-RU" dirty="0" smtClean="0"/>
              <a:t>Выделяют 3 вида мотивации</a:t>
            </a:r>
            <a:endParaRPr lang="ru-RU" dirty="0"/>
          </a:p>
        </p:txBody>
      </p:sp>
      <p:sp>
        <p:nvSpPr>
          <p:cNvPr id="3" name="Содержимое 2"/>
          <p:cNvSpPr>
            <a:spLocks noGrp="1"/>
          </p:cNvSpPr>
          <p:nvPr>
            <p:ph idx="1"/>
          </p:nvPr>
        </p:nvSpPr>
        <p:spPr>
          <a:xfrm>
            <a:off x="467544" y="1916832"/>
            <a:ext cx="5554960" cy="3124943"/>
          </a:xfrm>
        </p:spPr>
        <p:txBody>
          <a:bodyPr/>
          <a:lstStyle/>
          <a:p>
            <a:r>
              <a:rPr lang="ru-RU" dirty="0" smtClean="0"/>
              <a:t>Помощь игровому персонажу.</a:t>
            </a:r>
          </a:p>
          <a:p>
            <a:r>
              <a:rPr lang="ru-RU" dirty="0" smtClean="0"/>
              <a:t>Помощь взрослому.</a:t>
            </a:r>
          </a:p>
          <a:p>
            <a:r>
              <a:rPr lang="ru-RU" dirty="0" smtClean="0"/>
              <a:t>Личная заинтересованность.</a:t>
            </a:r>
            <a:endParaRPr lang="ru-RU" dirty="0"/>
          </a:p>
        </p:txBody>
      </p:sp>
      <p:pic>
        <p:nvPicPr>
          <p:cNvPr id="53251" name="Picture 3" descr="D:\документы\НАДЯ\школа 2012\большие\картинки\09634562.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788024" y="3573016"/>
            <a:ext cx="3753036" cy="2502024"/>
          </a:xfrm>
          <a:prstGeom prst="rect">
            <a:avLst/>
          </a:prstGeom>
          <a:noFill/>
        </p:spPr>
      </p:pic>
    </p:spTree>
  </p:cSld>
  <p:clrMapOvr>
    <a:masterClrMapping/>
  </p:clrMapOvr>
  <p:transition spd="med">
    <p:wipe dir="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267744" y="0"/>
            <a:ext cx="6188224" cy="836712"/>
          </a:xfrm>
        </p:spPr>
        <p:txBody>
          <a:bodyPr>
            <a:normAutofit fontScale="90000"/>
          </a:bodyPr>
          <a:lstStyle/>
          <a:p>
            <a:r>
              <a:rPr lang="ru-RU" sz="3600" dirty="0" smtClean="0">
                <a:solidFill>
                  <a:srgbClr val="0000FF"/>
                </a:solidFill>
                <a:latin typeface="Times New Roman" pitchFamily="18" charset="0"/>
                <a:cs typeface="Times New Roman" pitchFamily="18" charset="0"/>
              </a:rPr>
              <a:t>1. Помощь игровому персонажу</a:t>
            </a:r>
            <a:endParaRPr lang="ru-RU" sz="3600" dirty="0">
              <a:solidFill>
                <a:srgbClr val="0000FF"/>
              </a:solidFill>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2195736" y="980728"/>
            <a:ext cx="6408712" cy="4464496"/>
          </a:xfrm>
        </p:spPr>
        <p:txBody>
          <a:bodyPr>
            <a:normAutofit fontScale="25000" lnSpcReduction="20000"/>
          </a:bodyPr>
          <a:lstStyle/>
          <a:p>
            <a:pPr algn="l"/>
            <a:r>
              <a:rPr lang="ru-RU" sz="6400" b="1" dirty="0">
                <a:solidFill>
                  <a:schemeClr val="tx1"/>
                </a:solidFill>
                <a:latin typeface="Times New Roman" pitchFamily="18" charset="0"/>
                <a:cs typeface="Times New Roman" pitchFamily="18" charset="0"/>
              </a:rPr>
              <a:t>Первый тип - игровая мотивация – «Помоги игрушке», </a:t>
            </a:r>
            <a:r>
              <a:rPr lang="ru-RU" sz="6400" dirty="0">
                <a:solidFill>
                  <a:schemeClr val="tx1"/>
                </a:solidFill>
                <a:latin typeface="Times New Roman" pitchFamily="18" charset="0"/>
                <a:cs typeface="Times New Roman" pitchFamily="18" charset="0"/>
              </a:rPr>
              <a:t>ребёнок достигает цели обучения, решая проблемы игрушек. </a:t>
            </a:r>
            <a:endParaRPr lang="ru-RU" sz="6400" dirty="0" smtClean="0">
              <a:solidFill>
                <a:schemeClr val="tx1"/>
              </a:solidFill>
              <a:latin typeface="Times New Roman" pitchFamily="18" charset="0"/>
              <a:cs typeface="Times New Roman" pitchFamily="18" charset="0"/>
            </a:endParaRPr>
          </a:p>
          <a:p>
            <a:pPr algn="l"/>
            <a:endParaRPr lang="ru-RU" sz="6400" dirty="0" smtClean="0">
              <a:solidFill>
                <a:schemeClr val="tx1"/>
              </a:solidFill>
              <a:latin typeface="Times New Roman" pitchFamily="18" charset="0"/>
              <a:cs typeface="Times New Roman" pitchFamily="18" charset="0"/>
            </a:endParaRPr>
          </a:p>
          <a:p>
            <a:pPr algn="l"/>
            <a:r>
              <a:rPr lang="ru-RU" sz="6400" u="sng" dirty="0" smtClean="0">
                <a:solidFill>
                  <a:schemeClr val="tx1"/>
                </a:solidFill>
                <a:latin typeface="Times New Roman" pitchFamily="18" charset="0"/>
                <a:cs typeface="Times New Roman" pitchFamily="18" charset="0"/>
              </a:rPr>
              <a:t>Создание </a:t>
            </a:r>
            <a:r>
              <a:rPr lang="ru-RU" sz="6400" u="sng" dirty="0">
                <a:solidFill>
                  <a:schemeClr val="tx1"/>
                </a:solidFill>
                <a:latin typeface="Times New Roman" pitchFamily="18" charset="0"/>
                <a:cs typeface="Times New Roman" pitchFamily="18" charset="0"/>
              </a:rPr>
              <a:t>этой мотивации строится по данной схеме:</a:t>
            </a:r>
          </a:p>
          <a:p>
            <a:pPr algn="l"/>
            <a:r>
              <a:rPr lang="ru-RU" sz="6400" dirty="0">
                <a:solidFill>
                  <a:schemeClr val="tx1"/>
                </a:solidFill>
                <a:latin typeface="Times New Roman" pitchFamily="18" charset="0"/>
                <a:cs typeface="Times New Roman" pitchFamily="18" charset="0"/>
              </a:rPr>
              <a:t>1. Вы рассказываете, что игрушке нужна помощь, и помочь могут им только дети.</a:t>
            </a:r>
          </a:p>
          <a:p>
            <a:pPr algn="l"/>
            <a:r>
              <a:rPr lang="ru-RU" sz="6400" dirty="0">
                <a:solidFill>
                  <a:schemeClr val="tx1"/>
                </a:solidFill>
                <a:latin typeface="Times New Roman" pitchFamily="18" charset="0"/>
                <a:cs typeface="Times New Roman" pitchFamily="18" charset="0"/>
              </a:rPr>
              <a:t>2. Вы спрашиваете детей, согласны ли они помочь игрушке.</a:t>
            </a:r>
          </a:p>
          <a:p>
            <a:pPr algn="l"/>
            <a:r>
              <a:rPr lang="ru-RU" sz="6400" dirty="0">
                <a:solidFill>
                  <a:schemeClr val="tx1"/>
                </a:solidFill>
                <a:latin typeface="Times New Roman" pitchFamily="18" charset="0"/>
                <a:cs typeface="Times New Roman" pitchFamily="18" charset="0"/>
              </a:rPr>
              <a:t>3. Вы предлагаете научить детей делать то, что требуется игрушке, тогда объяснение и показ заинтересуют детей.</a:t>
            </a:r>
          </a:p>
          <a:p>
            <a:pPr algn="l"/>
            <a:r>
              <a:rPr lang="ru-RU" sz="6400" dirty="0">
                <a:solidFill>
                  <a:schemeClr val="tx1"/>
                </a:solidFill>
                <a:latin typeface="Times New Roman" pitchFamily="18" charset="0"/>
                <a:cs typeface="Times New Roman" pitchFamily="18" charset="0"/>
              </a:rPr>
              <a:t>4. Во время работы у каждого ребёнка должен быть свой персонаж - подопечный (вырезанный, игрушечный, нарисованный персонаж, которому он оказывает помощь.</a:t>
            </a:r>
          </a:p>
          <a:p>
            <a:pPr algn="l"/>
            <a:r>
              <a:rPr lang="ru-RU" sz="6400" dirty="0">
                <a:solidFill>
                  <a:schemeClr val="tx1"/>
                </a:solidFill>
                <a:latin typeface="Times New Roman" pitchFamily="18" charset="0"/>
                <a:cs typeface="Times New Roman" pitchFamily="18" charset="0"/>
              </a:rPr>
              <a:t>5. Эта же игрушка – подопечный оценивает работу ребёнка, обязательно хвалит ребёнка.</a:t>
            </a:r>
          </a:p>
          <a:p>
            <a:pPr algn="l"/>
            <a:r>
              <a:rPr lang="ru-RU" sz="6400" dirty="0">
                <a:solidFill>
                  <a:schemeClr val="tx1"/>
                </a:solidFill>
                <a:latin typeface="Times New Roman" pitchFamily="18" charset="0"/>
                <a:cs typeface="Times New Roman" pitchFamily="18" charset="0"/>
              </a:rPr>
              <a:t>6. По окончании работы желательно, чтобы дети поиграли со своими подопечными.</a:t>
            </a:r>
          </a:p>
          <a:p>
            <a:pPr algn="l"/>
            <a:r>
              <a:rPr lang="ru-RU" sz="6400" dirty="0">
                <a:solidFill>
                  <a:schemeClr val="tx1"/>
                </a:solidFill>
                <a:latin typeface="Times New Roman" pitchFamily="18" charset="0"/>
                <a:cs typeface="Times New Roman" pitchFamily="18" charset="0"/>
              </a:rPr>
              <a:t>При данной мотивации ребёнок выступает как помощник и защитник, и её уместно использовать для обучения различным практическим умениям.</a:t>
            </a:r>
          </a:p>
          <a:p>
            <a:endParaRPr lang="ru-RU" sz="7600" i="1" dirty="0" smtClean="0">
              <a:solidFill>
                <a:srgbClr val="0000FF"/>
              </a:solidFill>
            </a:endParaRPr>
          </a:p>
          <a:p>
            <a:endParaRPr lang="ru-RU" sz="7600" i="1" dirty="0" smtClean="0">
              <a:solidFill>
                <a:srgbClr val="0000FF"/>
              </a:solidFill>
            </a:endParaRPr>
          </a:p>
          <a:p>
            <a:r>
              <a:rPr lang="ru-RU" sz="7600" i="1" dirty="0" smtClean="0">
                <a:solidFill>
                  <a:srgbClr val="0000FF"/>
                </a:solidFill>
              </a:rPr>
              <a:t>Вопрос</a:t>
            </a:r>
            <a:r>
              <a:rPr lang="ru-RU" sz="7600" i="1" dirty="0">
                <a:solidFill>
                  <a:srgbClr val="0000FF"/>
                </a:solidFill>
              </a:rPr>
              <a:t>: В каких видах НОД можно использовать данную мотивацию</a:t>
            </a:r>
            <a:r>
              <a:rPr lang="ru-RU" sz="7600" i="1" dirty="0" smtClean="0">
                <a:solidFill>
                  <a:srgbClr val="0000FF"/>
                </a:solidFill>
              </a:rPr>
              <a:t>?</a:t>
            </a:r>
            <a:endParaRPr lang="ru-RU" dirty="0"/>
          </a:p>
        </p:txBody>
      </p:sp>
    </p:spTree>
  </p:cSld>
  <p:clrMapOvr>
    <a:masterClrMapping/>
  </p:clrMapOvr>
  <p:transition spd="med">
    <p:circl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6000" r="-6000"/>
          </a:stretch>
        </a:blipFill>
        <a:effectLst/>
      </p:bgPr>
    </p:bg>
    <p:spTree>
      <p:nvGrpSpPr>
        <p:cNvPr id="1" name=""/>
        <p:cNvGrpSpPr/>
        <p:nvPr/>
      </p:nvGrpSpPr>
      <p:grpSpPr>
        <a:xfrm>
          <a:off x="0" y="0"/>
          <a:ext cx="0" cy="0"/>
          <a:chOff x="0" y="0"/>
          <a:chExt cx="0" cy="0"/>
        </a:xfrm>
      </p:grpSpPr>
      <p:pic>
        <p:nvPicPr>
          <p:cNvPr id="5" name="Содержимое 4" descr="1326298726_07dbb30b32b1.jpg"/>
          <p:cNvPicPr>
            <a:picLocks noGrp="1" noChangeAspect="1"/>
          </p:cNvPicPr>
          <p:nvPr>
            <p:ph idx="1"/>
          </p:nvPr>
        </p:nvPicPr>
        <p:blipFill>
          <a:blip r:embed="rId3" cstate="print">
            <a:clrChange>
              <a:clrFrom>
                <a:srgbClr val="FFFFFF"/>
              </a:clrFrom>
              <a:clrTo>
                <a:srgbClr val="FFFFFF">
                  <a:alpha val="0"/>
                </a:srgbClr>
              </a:clrTo>
            </a:clrChange>
          </a:blip>
          <a:stretch>
            <a:fillRect/>
          </a:stretch>
        </p:blipFill>
        <p:spPr>
          <a:xfrm>
            <a:off x="2571736" y="2000240"/>
            <a:ext cx="4357718" cy="3802109"/>
          </a:xfrm>
        </p:spPr>
      </p:pic>
      <p:sp>
        <p:nvSpPr>
          <p:cNvPr id="6" name="Скругленная прямоугольная выноска 5"/>
          <p:cNvSpPr/>
          <p:nvPr/>
        </p:nvSpPr>
        <p:spPr>
          <a:xfrm>
            <a:off x="5143504" y="714356"/>
            <a:ext cx="2786082" cy="1143008"/>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Перспективный план тем на учебный год</a:t>
            </a:r>
            <a:endParaRPr lang="ru-RU" dirty="0"/>
          </a:p>
        </p:txBody>
      </p:sp>
      <p:sp>
        <p:nvSpPr>
          <p:cNvPr id="8" name="Скругленная прямоугольная выноска 7"/>
          <p:cNvSpPr/>
          <p:nvPr/>
        </p:nvSpPr>
        <p:spPr>
          <a:xfrm>
            <a:off x="539552" y="4869160"/>
            <a:ext cx="2786082" cy="1143008"/>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Основная общеобразовательная программа ДОУ</a:t>
            </a:r>
            <a:endParaRPr lang="ru-RU" dirty="0"/>
          </a:p>
        </p:txBody>
      </p:sp>
      <p:sp>
        <p:nvSpPr>
          <p:cNvPr id="9" name="Скругленная прямоугольная выноска 8"/>
          <p:cNvSpPr/>
          <p:nvPr/>
        </p:nvSpPr>
        <p:spPr>
          <a:xfrm>
            <a:off x="6357918" y="2276872"/>
            <a:ext cx="2534562" cy="1009252"/>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Календарный план работы</a:t>
            </a:r>
            <a:endParaRPr lang="ru-RU" dirty="0"/>
          </a:p>
        </p:txBody>
      </p:sp>
      <p:sp>
        <p:nvSpPr>
          <p:cNvPr id="10" name="Скругленная прямоугольная выноска 9"/>
          <p:cNvSpPr/>
          <p:nvPr/>
        </p:nvSpPr>
        <p:spPr>
          <a:xfrm>
            <a:off x="1571604" y="714356"/>
            <a:ext cx="2786082" cy="1143008"/>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Перспективные планы работы по 10 образовательным областям</a:t>
            </a:r>
            <a:endParaRPr lang="ru-RU" dirty="0"/>
          </a:p>
        </p:txBody>
      </p:sp>
      <p:sp>
        <p:nvSpPr>
          <p:cNvPr id="11" name="Скругленная прямоугольная выноска 10"/>
          <p:cNvSpPr/>
          <p:nvPr/>
        </p:nvSpPr>
        <p:spPr>
          <a:xfrm>
            <a:off x="179512" y="2348880"/>
            <a:ext cx="2592288" cy="1224136"/>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t>Дополнительные программы, по реализации приоритетного направления ДОУ</a:t>
            </a:r>
            <a:endParaRPr lang="ru-RU" sz="1600" dirty="0"/>
          </a:p>
        </p:txBody>
      </p:sp>
      <p:sp>
        <p:nvSpPr>
          <p:cNvPr id="12" name="Скругленная прямоугольная выноска 11"/>
          <p:cNvSpPr/>
          <p:nvPr/>
        </p:nvSpPr>
        <p:spPr>
          <a:xfrm>
            <a:off x="6156176" y="4869160"/>
            <a:ext cx="2786082" cy="1143008"/>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Организация НОД</a:t>
            </a:r>
          </a:p>
          <a:p>
            <a:pPr algn="ctr"/>
            <a:endParaRPr lang="ru-RU" dirty="0"/>
          </a:p>
        </p:txBody>
      </p:sp>
    </p:spTree>
  </p:cSld>
  <p:clrMapOvr>
    <a:masterClrMapping/>
  </p:clrMapOvr>
  <p:transition spd="med">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5736" y="274638"/>
            <a:ext cx="6491064" cy="850106"/>
          </a:xfrm>
        </p:spPr>
        <p:txBody>
          <a:bodyPr/>
          <a:lstStyle/>
          <a:p>
            <a:r>
              <a:rPr lang="ru-RU" dirty="0" smtClean="0">
                <a:solidFill>
                  <a:srgbClr val="0000FF"/>
                </a:solidFill>
              </a:rPr>
              <a:t>2. Помощь взрослому</a:t>
            </a:r>
            <a:endParaRPr lang="ru-RU" dirty="0">
              <a:solidFill>
                <a:srgbClr val="0000FF"/>
              </a:solidFill>
            </a:endParaRPr>
          </a:p>
        </p:txBody>
      </p:sp>
      <p:sp>
        <p:nvSpPr>
          <p:cNvPr id="3" name="Содержимое 2"/>
          <p:cNvSpPr>
            <a:spLocks noGrp="1"/>
          </p:cNvSpPr>
          <p:nvPr>
            <p:ph idx="1"/>
          </p:nvPr>
        </p:nvSpPr>
        <p:spPr>
          <a:xfrm>
            <a:off x="2267744" y="1268760"/>
            <a:ext cx="6419056" cy="4857403"/>
          </a:xfrm>
        </p:spPr>
        <p:txBody>
          <a:bodyPr>
            <a:normAutofit fontScale="70000" lnSpcReduction="20000"/>
          </a:bodyPr>
          <a:lstStyle/>
          <a:p>
            <a:pPr>
              <a:buNone/>
            </a:pPr>
            <a:r>
              <a:rPr lang="ru-RU" b="1" dirty="0" smtClean="0"/>
              <a:t>     Второй </a:t>
            </a:r>
            <a:r>
              <a:rPr lang="ru-RU" b="1" dirty="0"/>
              <a:t>тип мотивации – помощь взрослому – «Помоги мне»</a:t>
            </a:r>
            <a:r>
              <a:rPr lang="ru-RU" dirty="0"/>
              <a:t>. Здесь мотивом для детей является общение со взрослым, возможность получить одобрение, а также интерес к совместным делам, которые можно выполнять вместе. </a:t>
            </a:r>
            <a:endParaRPr lang="ru-RU" dirty="0" smtClean="0"/>
          </a:p>
          <a:p>
            <a:pPr>
              <a:buNone/>
            </a:pPr>
            <a:r>
              <a:rPr lang="ru-RU" dirty="0" smtClean="0"/>
              <a:t>          </a:t>
            </a:r>
            <a:r>
              <a:rPr lang="ru-RU" u="sng" dirty="0" smtClean="0"/>
              <a:t>Создание </a:t>
            </a:r>
            <a:r>
              <a:rPr lang="ru-RU" u="sng" dirty="0"/>
              <a:t>мотивации строится по схеме:</a:t>
            </a:r>
          </a:p>
          <a:p>
            <a:r>
              <a:rPr lang="ru-RU" dirty="0"/>
              <a:t>Вы сообщаете детям, что собираетесь мастерить что - либо и просите детей помочь вам. Интересуетесь, как они могут вам помочь.</a:t>
            </a:r>
          </a:p>
          <a:p>
            <a:r>
              <a:rPr lang="ru-RU" dirty="0"/>
              <a:t>Каждому ребёнку даётся посильное задание.</a:t>
            </a:r>
          </a:p>
          <a:p>
            <a:r>
              <a:rPr lang="ru-RU" dirty="0"/>
              <a:t>В конце подчеркиваете, что результат был достигнут путём совместных усилий, что к нему пришли все вместе.</a:t>
            </a:r>
          </a:p>
          <a:p>
            <a:endParaRPr lang="ru-RU" dirty="0"/>
          </a:p>
        </p:txBody>
      </p:sp>
    </p:spTree>
  </p:cSld>
  <p:clrMapOvr>
    <a:masterClrMapping/>
  </p:clrMapOvr>
  <p:transition spd="med">
    <p:circl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5736" y="1484784"/>
            <a:ext cx="6552728" cy="4752528"/>
          </a:xfrm>
        </p:spPr>
        <p:txBody>
          <a:bodyPr>
            <a:normAutofit fontScale="90000"/>
          </a:bodyPr>
          <a:lstStyle/>
          <a:p>
            <a:pPr algn="l"/>
            <a:r>
              <a:rPr lang="ru-RU" sz="1800" b="1" dirty="0" smtClean="0"/>
              <a:t>Третий </a:t>
            </a:r>
            <a:r>
              <a:rPr lang="ru-RU" sz="1800" b="1" dirty="0"/>
              <a:t>тип мотивации «создание предметов своими руками для себя» </a:t>
            </a:r>
            <a:r>
              <a:rPr lang="ru-RU" sz="1800" dirty="0"/>
              <a:t>- основан на внутренней заинтересованности ребёнка. Такая мотивация побуждает детей к созданию предметов и поделок для собственного употребления или для своих близких. Дети искренне гордятся своими поделками и охотно пользуются ими.</a:t>
            </a:r>
            <a:r>
              <a:rPr lang="ru-RU" sz="1800" i="1" dirty="0"/>
              <a:t>(Художественное конструирование, ориентировка, логика, ручной труд, художественное творчество</a:t>
            </a:r>
            <a:r>
              <a:rPr lang="ru-RU" sz="1800" i="1" dirty="0" smtClean="0"/>
              <a:t>).</a:t>
            </a:r>
            <a:br>
              <a:rPr lang="ru-RU" sz="1800" i="1" dirty="0" smtClean="0"/>
            </a:br>
            <a:r>
              <a:rPr lang="ru-RU" sz="1800" dirty="0"/>
              <a:t/>
            </a:r>
            <a:br>
              <a:rPr lang="ru-RU" sz="1800" dirty="0"/>
            </a:br>
            <a:r>
              <a:rPr lang="ru-RU" sz="1800" u="sng" dirty="0"/>
              <a:t>Создание этой мотивации осуществляется по схеме:</a:t>
            </a:r>
            <a:r>
              <a:rPr lang="ru-RU" sz="1800" dirty="0"/>
              <a:t/>
            </a:r>
            <a:br>
              <a:rPr lang="ru-RU" sz="1800" dirty="0"/>
            </a:br>
            <a:r>
              <a:rPr lang="ru-RU" sz="1800" dirty="0"/>
              <a:t>1. Вы показываете детям, какую – либо поделку, раскрываете его преимущества и спрашиваете, хотят ли они иметь такой же для себя или для своих родных.</a:t>
            </a:r>
            <a:br>
              <a:rPr lang="ru-RU" sz="1800" dirty="0"/>
            </a:br>
            <a:r>
              <a:rPr lang="ru-RU" sz="1800" dirty="0"/>
              <a:t>2. Далее показываете всем желающим, как изготовить этот предмет.</a:t>
            </a:r>
            <a:br>
              <a:rPr lang="ru-RU" sz="1800" dirty="0"/>
            </a:br>
            <a:r>
              <a:rPr lang="ru-RU" sz="1800" dirty="0"/>
              <a:t>3. Изготовленная поделка поступает распоряжение ребёнка. Гордость за дело своих рук – важнейшая основа созидательного отношения к труду.</a:t>
            </a:r>
            <a:br>
              <a:rPr lang="ru-RU" sz="1800" dirty="0"/>
            </a:br>
            <a:r>
              <a:rPr lang="ru-RU" sz="1800" dirty="0"/>
              <a:t>Если ребёнок, уже занят каким – либо интересующим делом, а значит, уже имеет необходимую мотивацию, можно познакомить его с новыми путями решения поставленных задач.</a:t>
            </a:r>
            <a:br>
              <a:rPr lang="ru-RU" sz="1800" dirty="0"/>
            </a:br>
            <a:endParaRPr lang="ru-RU" sz="1800" dirty="0"/>
          </a:p>
        </p:txBody>
      </p:sp>
      <p:sp>
        <p:nvSpPr>
          <p:cNvPr id="3" name="Содержимое 2"/>
          <p:cNvSpPr>
            <a:spLocks noGrp="1"/>
          </p:cNvSpPr>
          <p:nvPr>
            <p:ph idx="1"/>
          </p:nvPr>
        </p:nvSpPr>
        <p:spPr>
          <a:xfrm>
            <a:off x="2339752" y="404664"/>
            <a:ext cx="6429400" cy="820688"/>
          </a:xfrm>
        </p:spPr>
        <p:txBody>
          <a:bodyPr/>
          <a:lstStyle/>
          <a:p>
            <a:pPr>
              <a:buNone/>
            </a:pPr>
            <a:r>
              <a:rPr lang="ru-RU" dirty="0" smtClean="0">
                <a:solidFill>
                  <a:srgbClr val="0000FF"/>
                </a:solidFill>
              </a:rPr>
              <a:t>3. Личная заинтересованность</a:t>
            </a:r>
            <a:endParaRPr lang="ru-RU" dirty="0">
              <a:solidFill>
                <a:srgbClr val="0000FF"/>
              </a:solidFill>
            </a:endParaRPr>
          </a:p>
        </p:txBody>
      </p:sp>
    </p:spTree>
  </p:cSld>
  <p:clrMapOvr>
    <a:masterClrMapping/>
  </p:clrMapOvr>
  <p:transition spd="med">
    <p:diamond/>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Ваши вопросы</a:t>
            </a:r>
            <a:endParaRPr lang="ru-RU" dirty="0"/>
          </a:p>
        </p:txBody>
      </p:sp>
      <p:pic>
        <p:nvPicPr>
          <p:cNvPr id="7" name="Содержимое 6" descr="thinking.jpg"/>
          <p:cNvPicPr>
            <a:picLocks noGrp="1" noChangeAspect="1"/>
          </p:cNvPicPr>
          <p:nvPr>
            <p:ph sz="half" idx="2"/>
          </p:nvPr>
        </p:nvPicPr>
        <p:blipFill>
          <a:blip r:embed="rId2" cstate="print"/>
          <a:stretch>
            <a:fillRect/>
          </a:stretch>
        </p:blipFill>
        <p:spPr>
          <a:xfrm>
            <a:off x="1048544" y="2721769"/>
            <a:ext cx="2857500" cy="2857500"/>
          </a:xfrm>
        </p:spPr>
      </p:pic>
      <p:pic>
        <p:nvPicPr>
          <p:cNvPr id="8" name="Содержимое 7" descr="f3079932b3e8.jpg"/>
          <p:cNvPicPr>
            <a:picLocks noGrp="1" noChangeAspect="1"/>
          </p:cNvPicPr>
          <p:nvPr>
            <p:ph sz="quarter" idx="4"/>
          </p:nvPr>
        </p:nvPicPr>
        <p:blipFill>
          <a:blip r:embed="rId3" cstate="print"/>
          <a:stretch>
            <a:fillRect/>
          </a:stretch>
        </p:blipFill>
        <p:spPr>
          <a:xfrm>
            <a:off x="5255179" y="2174875"/>
            <a:ext cx="2821467" cy="3951288"/>
          </a:xfrm>
        </p:spPr>
      </p:pic>
    </p:spTree>
  </p:cSld>
  <p:clrMapOvr>
    <a:masterClrMapping/>
  </p:clrMapOvr>
  <p:transition spd="med">
    <p:wip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r="-1000"/>
          </a:stretch>
        </a:blipFill>
        <a:effectLst/>
      </p:bgPr>
    </p:bg>
    <p:spTree>
      <p:nvGrpSpPr>
        <p:cNvPr id="1" name=""/>
        <p:cNvGrpSpPr/>
        <p:nvPr/>
      </p:nvGrpSpPr>
      <p:grpSpPr>
        <a:xfrm>
          <a:off x="0" y="0"/>
          <a:ext cx="0" cy="0"/>
          <a:chOff x="0" y="0"/>
          <a:chExt cx="0" cy="0"/>
        </a:xfrm>
      </p:grpSpPr>
      <p:pic>
        <p:nvPicPr>
          <p:cNvPr id="4" name="Содержимое 3" descr="smailik.jpg"/>
          <p:cNvPicPr>
            <a:picLocks noGrp="1" noChangeAspect="1"/>
          </p:cNvPicPr>
          <p:nvPr>
            <p:ph idx="1"/>
          </p:nvPr>
        </p:nvPicPr>
        <p:blipFill>
          <a:blip r:embed="rId3" cstate="print">
            <a:clrChange>
              <a:clrFrom>
                <a:srgbClr val="FFFFFF"/>
              </a:clrFrom>
              <a:clrTo>
                <a:srgbClr val="FFFFFF">
                  <a:alpha val="0"/>
                </a:srgbClr>
              </a:clrTo>
            </a:clrChange>
          </a:blip>
          <a:stretch>
            <a:fillRect/>
          </a:stretch>
        </p:blipFill>
        <p:spPr>
          <a:xfrm>
            <a:off x="6012160" y="4005064"/>
            <a:ext cx="2886075" cy="2190750"/>
          </a:xfrm>
        </p:spPr>
      </p:pic>
      <p:sp>
        <p:nvSpPr>
          <p:cNvPr id="2" name="Заголовок 1"/>
          <p:cNvSpPr>
            <a:spLocks noGrp="1"/>
          </p:cNvSpPr>
          <p:nvPr>
            <p:ph type="title"/>
          </p:nvPr>
        </p:nvSpPr>
        <p:spPr>
          <a:xfrm>
            <a:off x="0" y="2143116"/>
            <a:ext cx="8229600" cy="1143000"/>
          </a:xfrm>
        </p:spPr>
        <p:txBody>
          <a:bodyPr>
            <a:normAutofit fontScale="90000"/>
          </a:bodyPr>
          <a:lstStyle/>
          <a:p>
            <a:r>
              <a:rPr lang="ru-RU" i="1" dirty="0" smtClean="0">
                <a:solidFill>
                  <a:srgbClr val="002060"/>
                </a:solidFill>
              </a:rPr>
              <a:t/>
            </a:r>
            <a:br>
              <a:rPr lang="ru-RU" i="1" dirty="0" smtClean="0">
                <a:solidFill>
                  <a:srgbClr val="002060"/>
                </a:solidFill>
              </a:rPr>
            </a:br>
            <a:endParaRPr lang="ru-RU" dirty="0"/>
          </a:p>
        </p:txBody>
      </p:sp>
      <p:sp>
        <p:nvSpPr>
          <p:cNvPr id="5" name="Прямоугольник 4"/>
          <p:cNvSpPr/>
          <p:nvPr/>
        </p:nvSpPr>
        <p:spPr>
          <a:xfrm>
            <a:off x="1115616" y="1124744"/>
            <a:ext cx="4824536" cy="3785652"/>
          </a:xfrm>
          <a:prstGeom prst="rect">
            <a:avLst/>
          </a:prstGeom>
        </p:spPr>
        <p:txBody>
          <a:bodyPr wrap="square">
            <a:spAutoFit/>
          </a:bodyPr>
          <a:lstStyle/>
          <a:p>
            <a:pPr algn="ctr"/>
            <a:r>
              <a:rPr lang="ru-RU" sz="2400" u="sng" dirty="0" smtClean="0">
                <a:solidFill>
                  <a:srgbClr val="0000FF"/>
                </a:solidFill>
                <a:latin typeface="Times New Roman" pitchFamily="18" charset="0"/>
                <a:cs typeface="Times New Roman" pitchFamily="18" charset="0"/>
              </a:rPr>
              <a:t>Практическая часть</a:t>
            </a:r>
            <a:br>
              <a:rPr lang="ru-RU" sz="2400" u="sng" dirty="0" smtClean="0">
                <a:solidFill>
                  <a:srgbClr val="0000FF"/>
                </a:solidFill>
                <a:latin typeface="Times New Roman" pitchFamily="18" charset="0"/>
                <a:cs typeface="Times New Roman" pitchFamily="18" charset="0"/>
              </a:rPr>
            </a:b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1. Подбор мотивации к НОД (работа с карточками по подгруппам).</a:t>
            </a:r>
          </a:p>
          <a:p>
            <a:pPr algn="ct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2. Определение методов стимулирования образовательной деятельности детей</a:t>
            </a:r>
          </a:p>
          <a:p>
            <a:pPr algn="ctr"/>
            <a:r>
              <a:rPr lang="ru-RU" sz="2400" dirty="0" smtClean="0">
                <a:latin typeface="Times New Roman" pitchFamily="18" charset="0"/>
                <a:cs typeface="Times New Roman" pitchFamily="18" charset="0"/>
              </a:rPr>
              <a:t> (заполнение таблицы)</a:t>
            </a:r>
            <a:endParaRPr lang="ru-RU" sz="2400" dirty="0">
              <a:latin typeface="Times New Roman" pitchFamily="18" charset="0"/>
              <a:cs typeface="Times New Roman" pitchFamily="18" charset="0"/>
            </a:endParaRPr>
          </a:p>
        </p:txBody>
      </p:sp>
    </p:spTree>
  </p:cSld>
  <p:clrMapOvr>
    <a:masterClrMapping/>
  </p:clrMapOvr>
  <p:transition spd="med">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r="-1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74042"/>
          </a:xfrm>
        </p:spPr>
        <p:txBody>
          <a:bodyPr>
            <a:normAutofit fontScale="90000"/>
          </a:bodyPr>
          <a:lstStyle/>
          <a:p>
            <a:r>
              <a:rPr lang="ru-RU" i="1" dirty="0" smtClean="0">
                <a:solidFill>
                  <a:srgbClr val="002060"/>
                </a:solidFill>
              </a:rPr>
              <a:t/>
            </a:r>
            <a:br>
              <a:rPr lang="ru-RU" i="1" dirty="0" smtClean="0">
                <a:solidFill>
                  <a:srgbClr val="002060"/>
                </a:solidFill>
              </a:rPr>
            </a:br>
            <a:endParaRPr lang="ru-RU" sz="3600" dirty="0"/>
          </a:p>
        </p:txBody>
      </p:sp>
      <p:graphicFrame>
        <p:nvGraphicFramePr>
          <p:cNvPr id="8" name="Содержимое 7"/>
          <p:cNvGraphicFramePr>
            <a:graphicFrameLocks noGrp="1"/>
          </p:cNvGraphicFramePr>
          <p:nvPr>
            <p:ph idx="1"/>
          </p:nvPr>
        </p:nvGraphicFramePr>
        <p:xfrm>
          <a:off x="457200" y="1268761"/>
          <a:ext cx="8229600" cy="4903746"/>
        </p:xfrm>
        <a:graphic>
          <a:graphicData uri="http://schemas.openxmlformats.org/drawingml/2006/table">
            <a:tbl>
              <a:tblPr firstRow="1" bandRow="1">
                <a:tableStyleId>{5C22544A-7EE6-4342-B048-85BDC9FD1C3A}</a:tableStyleId>
              </a:tblPr>
              <a:tblGrid>
                <a:gridCol w="3971924"/>
                <a:gridCol w="4257676"/>
              </a:tblGrid>
              <a:tr h="38552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1" i="0" u="none" strike="noStrike" cap="none" normalizeH="0" baseline="0" dirty="0" smtClean="0">
                          <a:ln>
                            <a:noFill/>
                          </a:ln>
                          <a:solidFill>
                            <a:schemeClr val="tx1"/>
                          </a:solidFill>
                          <a:effectLst/>
                          <a:latin typeface="Century Schoolbook" pitchFamily="18" charset="0"/>
                        </a:rPr>
                        <a:t>Двигательная деятельность</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1" i="0" u="none" strike="noStrike" cap="none" normalizeH="0" baseline="0" dirty="0" smtClean="0">
                          <a:ln>
                            <a:noFill/>
                          </a:ln>
                          <a:solidFill>
                            <a:schemeClr val="accent4">
                              <a:lumMod val="50000"/>
                            </a:schemeClr>
                          </a:solidFill>
                          <a:effectLst/>
                          <a:latin typeface="Century Schoolbook" pitchFamily="18" charset="0"/>
                        </a:rPr>
                        <a:t>Физическая культура</a:t>
                      </a:r>
                    </a:p>
                  </a:txBody>
                  <a:tcPr horzOverflow="overflow"/>
                </a:tc>
              </a:tr>
              <a:tr h="38552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1" i="0" u="none" strike="noStrike" cap="none" normalizeH="0" baseline="0" dirty="0" smtClean="0">
                          <a:ln>
                            <a:noFill/>
                          </a:ln>
                          <a:solidFill>
                            <a:schemeClr val="tx1"/>
                          </a:solidFill>
                          <a:effectLst/>
                          <a:latin typeface="Century Schoolbook" pitchFamily="18" charset="0"/>
                        </a:rPr>
                        <a:t>Музыкальная  деятельность</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1" i="0" u="none" strike="noStrike" cap="none" normalizeH="0" baseline="0" dirty="0" smtClean="0">
                          <a:ln>
                            <a:noFill/>
                          </a:ln>
                          <a:solidFill>
                            <a:schemeClr val="accent4">
                              <a:lumMod val="50000"/>
                            </a:schemeClr>
                          </a:solidFill>
                          <a:effectLst/>
                          <a:latin typeface="Century Schoolbook" pitchFamily="18" charset="0"/>
                        </a:rPr>
                        <a:t>Музыка</a:t>
                      </a:r>
                    </a:p>
                  </a:txBody>
                  <a:tcPr horzOverflow="overflow"/>
                </a:tc>
              </a:tr>
              <a:tr h="38552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1" i="0" u="none" strike="noStrike" cap="none" normalizeH="0" baseline="0" dirty="0" smtClean="0">
                          <a:ln>
                            <a:noFill/>
                          </a:ln>
                          <a:solidFill>
                            <a:schemeClr val="tx1"/>
                          </a:solidFill>
                          <a:effectLst/>
                          <a:latin typeface="Century Schoolbook" pitchFamily="18" charset="0"/>
                        </a:rPr>
                        <a:t>Продуктивная деятельность</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1" i="0" u="none" strike="noStrike" cap="none" normalizeH="0" baseline="0" dirty="0" smtClean="0">
                          <a:ln>
                            <a:noFill/>
                          </a:ln>
                          <a:solidFill>
                            <a:schemeClr val="accent4">
                              <a:lumMod val="50000"/>
                            </a:schemeClr>
                          </a:solidFill>
                          <a:effectLst/>
                          <a:latin typeface="Century Schoolbook" pitchFamily="18" charset="0"/>
                        </a:rPr>
                        <a:t>Художественное творчество</a:t>
                      </a:r>
                    </a:p>
                  </a:txBody>
                  <a:tcPr horzOverflow="overflow"/>
                </a:tc>
              </a:tr>
              <a:tr h="38552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1" i="0" u="none" strike="noStrike" cap="none" normalizeH="0" baseline="0" dirty="0" smtClean="0">
                          <a:ln>
                            <a:noFill/>
                          </a:ln>
                          <a:solidFill>
                            <a:schemeClr val="tx1"/>
                          </a:solidFill>
                          <a:effectLst/>
                          <a:latin typeface="Century Schoolbook" pitchFamily="18" charset="0"/>
                        </a:rPr>
                        <a:t>Познавательно- исследовательская </a:t>
                      </a:r>
                      <a:r>
                        <a:rPr lang="ru-RU" sz="1600" dirty="0" smtClean="0"/>
                        <a:t> </a:t>
                      </a:r>
                      <a:r>
                        <a:rPr lang="ru-RU" sz="1600" b="1" i="0" dirty="0" smtClean="0"/>
                        <a:t>и продуктивно-конструктивная деятельность</a:t>
                      </a:r>
                      <a:endParaRPr kumimoji="0" lang="ru-RU" sz="1600" b="1" i="0" u="none" strike="noStrike" cap="none" normalizeH="0" baseline="0" dirty="0" smtClean="0">
                        <a:ln>
                          <a:noFill/>
                        </a:ln>
                        <a:solidFill>
                          <a:schemeClr val="tx1"/>
                        </a:solidFill>
                        <a:effectLst/>
                        <a:latin typeface="Century Schoolbook" pitchFamily="18"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1" i="0" u="none" strike="noStrike" cap="none" normalizeH="0" baseline="0" dirty="0" smtClean="0">
                          <a:ln>
                            <a:noFill/>
                          </a:ln>
                          <a:solidFill>
                            <a:schemeClr val="accent4">
                              <a:lumMod val="50000"/>
                            </a:schemeClr>
                          </a:solidFill>
                          <a:effectLst/>
                          <a:latin typeface="Century Schoolbook" pitchFamily="18" charset="0"/>
                        </a:rPr>
                        <a:t>Познание Здоровье Безопасность</a:t>
                      </a:r>
                    </a:p>
                  </a:txBody>
                  <a:tcPr horzOverflow="overflow"/>
                </a:tc>
              </a:tr>
              <a:tr h="395006">
                <a:tc>
                  <a:txBody>
                    <a:bodyPr/>
                    <a:lstStyle/>
                    <a:p>
                      <a:pPr marL="552450" marR="0" lvl="0" indent="-552450" algn="l" defTabSz="914400" rtl="0" eaLnBrk="1" fontAlgn="base" latinLnBrk="0" hangingPunct="1">
                        <a:lnSpc>
                          <a:spcPct val="100000"/>
                        </a:lnSpc>
                        <a:spcBef>
                          <a:spcPct val="20000"/>
                        </a:spcBef>
                        <a:spcAft>
                          <a:spcPct val="0"/>
                        </a:spcAft>
                        <a:buClrTx/>
                        <a:buSzTx/>
                        <a:buFontTx/>
                        <a:buNone/>
                        <a:tabLst/>
                      </a:pPr>
                      <a:r>
                        <a:rPr kumimoji="0" lang="ru-RU" sz="1600" b="1" i="0" u="none" strike="noStrike" cap="none" normalizeH="0" baseline="0" dirty="0" smtClean="0">
                          <a:ln>
                            <a:noFill/>
                          </a:ln>
                          <a:solidFill>
                            <a:schemeClr val="tx1"/>
                          </a:solidFill>
                          <a:effectLst/>
                          <a:latin typeface="Century Schoolbook" pitchFamily="18" charset="0"/>
                        </a:rPr>
                        <a:t>Игровая деятельность</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1" i="0" u="none" strike="noStrike" cap="none" normalizeH="0" baseline="0" dirty="0" smtClean="0">
                          <a:ln>
                            <a:noFill/>
                          </a:ln>
                          <a:solidFill>
                            <a:schemeClr val="accent4">
                              <a:lumMod val="50000"/>
                            </a:schemeClr>
                          </a:solidFill>
                          <a:effectLst/>
                          <a:latin typeface="Century Schoolbook" pitchFamily="18" charset="0"/>
                        </a:rPr>
                        <a:t>Социализация</a:t>
                      </a:r>
                    </a:p>
                  </a:txBody>
                  <a:tcPr horzOverflow="overflow"/>
                </a:tc>
              </a:tr>
              <a:tr h="57150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1" i="0" u="none" strike="noStrike" cap="none" normalizeH="0" baseline="0" dirty="0" smtClean="0">
                          <a:ln>
                            <a:noFill/>
                          </a:ln>
                          <a:solidFill>
                            <a:schemeClr val="tx1"/>
                          </a:solidFill>
                          <a:effectLst/>
                          <a:latin typeface="Century Schoolbook" pitchFamily="18" charset="0"/>
                        </a:rPr>
                        <a:t>Коммуникативная деятельность</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1" i="0" u="none" strike="noStrike" cap="none" normalizeH="0" baseline="0" dirty="0" smtClean="0">
                          <a:ln>
                            <a:noFill/>
                          </a:ln>
                          <a:solidFill>
                            <a:schemeClr val="accent4">
                              <a:lumMod val="50000"/>
                            </a:schemeClr>
                          </a:solidFill>
                          <a:effectLst/>
                          <a:latin typeface="Century Schoolbook" pitchFamily="18" charset="0"/>
                        </a:rPr>
                        <a:t>Коммуникация  </a:t>
                      </a:r>
                    </a:p>
                  </a:txBody>
                  <a:tcPr horzOverflow="overflow"/>
                </a:tc>
              </a:tr>
              <a:tr h="72188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1" i="0" u="none" strike="noStrike" cap="none" normalizeH="0" baseline="0" dirty="0" smtClean="0">
                          <a:ln>
                            <a:noFill/>
                          </a:ln>
                          <a:solidFill>
                            <a:schemeClr val="tx1"/>
                          </a:solidFill>
                          <a:effectLst/>
                          <a:latin typeface="Century Schoolbook" pitchFamily="18" charset="0"/>
                        </a:rPr>
                        <a:t>Трудовая деятельность</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1" i="0" u="none" strike="noStrike" cap="none" normalizeH="0" baseline="0" dirty="0" smtClean="0">
                          <a:ln>
                            <a:noFill/>
                          </a:ln>
                          <a:solidFill>
                            <a:schemeClr val="accent4">
                              <a:lumMod val="50000"/>
                            </a:schemeClr>
                          </a:solidFill>
                          <a:effectLst/>
                          <a:latin typeface="Century Schoolbook" pitchFamily="18" charset="0"/>
                        </a:rPr>
                        <a:t>Труд</a:t>
                      </a:r>
                    </a:p>
                  </a:txBody>
                  <a:tcPr horzOverflow="overflow"/>
                </a:tc>
              </a:tr>
              <a:tr h="123580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1" i="0" u="none" strike="noStrike" cap="none" normalizeH="0" baseline="0" dirty="0" smtClean="0">
                          <a:ln>
                            <a:noFill/>
                          </a:ln>
                          <a:solidFill>
                            <a:schemeClr val="tx1"/>
                          </a:solidFill>
                          <a:effectLst/>
                          <a:latin typeface="Century Schoolbook" pitchFamily="18" charset="0"/>
                        </a:rPr>
                        <a:t>Театрализованная деятельность</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1" i="0" u="none" strike="noStrike" cap="none" normalizeH="0" baseline="0" dirty="0" smtClean="0">
                          <a:ln>
                            <a:noFill/>
                          </a:ln>
                          <a:solidFill>
                            <a:schemeClr val="tx1"/>
                          </a:solidFill>
                          <a:effectLst/>
                          <a:latin typeface="Century Schoolbook" pitchFamily="18" charset="0"/>
                        </a:rPr>
                        <a:t>Восприятие художественной литературы</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1" i="0" u="none" strike="noStrike" cap="none" normalizeH="0" baseline="0" dirty="0" smtClean="0">
                          <a:ln>
                            <a:noFill/>
                          </a:ln>
                          <a:solidFill>
                            <a:schemeClr val="accent4">
                              <a:lumMod val="50000"/>
                            </a:schemeClr>
                          </a:solidFill>
                          <a:effectLst/>
                          <a:latin typeface="Century Schoolbook" pitchFamily="18" charset="0"/>
                        </a:rPr>
                        <a:t>Чтение художественной литературы</a:t>
                      </a:r>
                    </a:p>
                  </a:txBody>
                  <a:tcPr horzOverflow="overflow"/>
                </a:tc>
              </a:tr>
            </a:tbl>
          </a:graphicData>
        </a:graphic>
      </p:graphicFrame>
      <p:sp>
        <p:nvSpPr>
          <p:cNvPr id="5" name="Прямоугольник 4"/>
          <p:cNvSpPr/>
          <p:nvPr/>
        </p:nvSpPr>
        <p:spPr>
          <a:xfrm>
            <a:off x="1187624" y="548680"/>
            <a:ext cx="4824536" cy="1200329"/>
          </a:xfrm>
          <a:prstGeom prst="rect">
            <a:avLst/>
          </a:prstGeom>
        </p:spPr>
        <p:txBody>
          <a:bodyPr wrap="square">
            <a:spAutoFit/>
          </a:bodyPr>
          <a:lstStyle/>
          <a:p>
            <a:pPr algn="ctr"/>
            <a:r>
              <a:rPr lang="ru-RU" sz="2400" u="sng" dirty="0" smtClean="0">
                <a:solidFill>
                  <a:srgbClr val="0000FF"/>
                </a:solidFill>
                <a:latin typeface="Times New Roman" pitchFamily="18" charset="0"/>
                <a:cs typeface="Times New Roman" pitchFamily="18" charset="0"/>
              </a:rPr>
              <a:t/>
            </a:r>
            <a:br>
              <a:rPr lang="ru-RU" sz="2400" u="sng" dirty="0" smtClean="0">
                <a:solidFill>
                  <a:srgbClr val="0000FF"/>
                </a:solidFill>
                <a:latin typeface="Times New Roman" pitchFamily="18" charset="0"/>
                <a:cs typeface="Times New Roman" pitchFamily="18" charset="0"/>
              </a:rPr>
            </a:b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endParaRPr lang="ru-RU" sz="2400" dirty="0">
              <a:latin typeface="Times New Roman" pitchFamily="18" charset="0"/>
              <a:cs typeface="Times New Roman" pitchFamily="18" charset="0"/>
            </a:endParaRPr>
          </a:p>
        </p:txBody>
      </p:sp>
      <p:sp>
        <p:nvSpPr>
          <p:cNvPr id="6" name="Прямоугольник 5"/>
          <p:cNvSpPr/>
          <p:nvPr/>
        </p:nvSpPr>
        <p:spPr>
          <a:xfrm>
            <a:off x="2285984" y="214290"/>
            <a:ext cx="5572164" cy="646331"/>
          </a:xfrm>
          <a:prstGeom prst="rect">
            <a:avLst/>
          </a:prstGeom>
        </p:spPr>
        <p:txBody>
          <a:bodyPr wrap="square">
            <a:spAutoFit/>
          </a:bodyPr>
          <a:lstStyle/>
          <a:p>
            <a:pPr algn="ctr" fontAlgn="auto">
              <a:spcBef>
                <a:spcPts val="0"/>
              </a:spcBef>
              <a:spcAft>
                <a:spcPts val="0"/>
              </a:spcAft>
              <a:defRPr/>
            </a:pPr>
            <a:r>
              <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Деятельность детей, в соответствии с образовательными областями</a:t>
            </a:r>
            <a:endPar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spTree>
  </p:cSld>
  <p:clrMapOvr>
    <a:masterClrMapping/>
  </p:clrMapOvr>
  <p:transition spd="med">
    <p:wipe dir="d"/>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r="-1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74042"/>
          </a:xfrm>
        </p:spPr>
        <p:txBody>
          <a:bodyPr>
            <a:normAutofit fontScale="90000"/>
          </a:bodyPr>
          <a:lstStyle/>
          <a:p>
            <a:r>
              <a:rPr lang="ru-RU" i="1" dirty="0" smtClean="0">
                <a:solidFill>
                  <a:srgbClr val="002060"/>
                </a:solidFill>
              </a:rPr>
              <a:t/>
            </a:r>
            <a:br>
              <a:rPr lang="ru-RU" i="1" dirty="0" smtClean="0">
                <a:solidFill>
                  <a:srgbClr val="002060"/>
                </a:solidFill>
              </a:rPr>
            </a:br>
            <a:r>
              <a:rPr lang="ru-RU" sz="3600" i="1" dirty="0" smtClean="0">
                <a:solidFill>
                  <a:srgbClr val="002060"/>
                </a:solidFill>
              </a:rPr>
              <a:t>Мотивация и методы стимулирования образовательной деятельности детей</a:t>
            </a:r>
            <a:endParaRPr lang="ru-RU" sz="3600" dirty="0"/>
          </a:p>
        </p:txBody>
      </p:sp>
      <p:graphicFrame>
        <p:nvGraphicFramePr>
          <p:cNvPr id="8" name="Содержимое 7"/>
          <p:cNvGraphicFramePr>
            <a:graphicFrameLocks noGrp="1"/>
          </p:cNvGraphicFramePr>
          <p:nvPr>
            <p:ph idx="1"/>
          </p:nvPr>
        </p:nvGraphicFramePr>
        <p:xfrm>
          <a:off x="457200" y="1268761"/>
          <a:ext cx="8229600" cy="4955841"/>
        </p:xfrm>
        <a:graphic>
          <a:graphicData uri="http://schemas.openxmlformats.org/drawingml/2006/table">
            <a:tbl>
              <a:tblPr firstRow="1" bandRow="1">
                <a:tableStyleId>{5C22544A-7EE6-4342-B048-85BDC9FD1C3A}</a:tableStyleId>
              </a:tblPr>
              <a:tblGrid>
                <a:gridCol w="2098576"/>
                <a:gridCol w="6131024"/>
              </a:tblGrid>
              <a:tr h="385529">
                <a:tc>
                  <a:txBody>
                    <a:bodyPr/>
                    <a:lstStyle/>
                    <a:p>
                      <a:pPr algn="ctr"/>
                      <a:r>
                        <a:rPr lang="ru-RU" dirty="0" smtClean="0"/>
                        <a:t>Методы</a:t>
                      </a:r>
                      <a:endParaRPr lang="ru-RU" dirty="0"/>
                    </a:p>
                  </a:txBody>
                  <a:tcPr/>
                </a:tc>
                <a:tc>
                  <a:txBody>
                    <a:bodyPr/>
                    <a:lstStyle/>
                    <a:p>
                      <a:pPr algn="ctr"/>
                      <a:r>
                        <a:rPr lang="ru-RU" dirty="0" smtClean="0"/>
                        <a:t>Мотивация и стимулирование</a:t>
                      </a:r>
                      <a:endParaRPr lang="ru-RU" dirty="0"/>
                    </a:p>
                  </a:txBody>
                  <a:tcPr/>
                </a:tc>
              </a:tr>
              <a:tr h="1448282">
                <a:tc>
                  <a:txBody>
                    <a:bodyPr/>
                    <a:lstStyle/>
                    <a:p>
                      <a:r>
                        <a:rPr lang="ru-RU" dirty="0" smtClean="0"/>
                        <a:t>Эмоциональное стимулирование</a:t>
                      </a:r>
                      <a:endParaRPr lang="ru-RU" dirty="0"/>
                    </a:p>
                  </a:txBody>
                  <a:tcPr/>
                </a:tc>
                <a:tc>
                  <a:txBody>
                    <a:bodyPr/>
                    <a:lstStyle/>
                    <a:p>
                      <a:endParaRPr lang="ru-RU" dirty="0"/>
                    </a:p>
                  </a:txBody>
                  <a:tcPr/>
                </a:tc>
              </a:tr>
              <a:tr h="1164341">
                <a:tc>
                  <a:txBody>
                    <a:bodyPr/>
                    <a:lstStyle/>
                    <a:p>
                      <a:r>
                        <a:rPr lang="ru-RU" dirty="0" smtClean="0"/>
                        <a:t>Развитие познавательного интереса</a:t>
                      </a:r>
                      <a:endParaRPr lang="ru-RU" dirty="0"/>
                    </a:p>
                  </a:txBody>
                  <a:tcPr/>
                </a:tc>
                <a:tc>
                  <a:txBody>
                    <a:bodyPr/>
                    <a:lstStyle/>
                    <a:p>
                      <a:endParaRPr lang="ru-RU" dirty="0"/>
                    </a:p>
                  </a:txBody>
                  <a:tcPr/>
                </a:tc>
              </a:tr>
              <a:tr h="721884">
                <a:tc>
                  <a:txBody>
                    <a:bodyPr/>
                    <a:lstStyle/>
                    <a:p>
                      <a:r>
                        <a:rPr lang="ru-RU" dirty="0" smtClean="0"/>
                        <a:t>Волевые</a:t>
                      </a:r>
                      <a:endParaRPr lang="ru-RU" dirty="0"/>
                    </a:p>
                  </a:txBody>
                  <a:tcPr/>
                </a:tc>
                <a:tc>
                  <a:txBody>
                    <a:bodyPr/>
                    <a:lstStyle/>
                    <a:p>
                      <a:endParaRPr lang="ru-RU" dirty="0"/>
                    </a:p>
                  </a:txBody>
                  <a:tcPr/>
                </a:tc>
              </a:tr>
              <a:tr h="1235805">
                <a:tc>
                  <a:txBody>
                    <a:bodyPr/>
                    <a:lstStyle/>
                    <a:p>
                      <a:r>
                        <a:rPr lang="ru-RU" dirty="0" smtClean="0"/>
                        <a:t>Социальные</a:t>
                      </a:r>
                      <a:endParaRPr lang="ru-RU" dirty="0"/>
                    </a:p>
                  </a:txBody>
                  <a:tcPr/>
                </a:tc>
                <a:tc>
                  <a:txBody>
                    <a:bodyPr/>
                    <a:lstStyle/>
                    <a:p>
                      <a:endParaRPr lang="ru-RU" dirty="0"/>
                    </a:p>
                  </a:txBody>
                  <a:tcPr/>
                </a:tc>
              </a:tr>
            </a:tbl>
          </a:graphicData>
        </a:graphic>
      </p:graphicFrame>
      <p:sp>
        <p:nvSpPr>
          <p:cNvPr id="5" name="Прямоугольник 4"/>
          <p:cNvSpPr/>
          <p:nvPr/>
        </p:nvSpPr>
        <p:spPr>
          <a:xfrm>
            <a:off x="1187624" y="548680"/>
            <a:ext cx="4824536" cy="1200329"/>
          </a:xfrm>
          <a:prstGeom prst="rect">
            <a:avLst/>
          </a:prstGeom>
        </p:spPr>
        <p:txBody>
          <a:bodyPr wrap="square">
            <a:spAutoFit/>
          </a:bodyPr>
          <a:lstStyle/>
          <a:p>
            <a:pPr algn="ctr"/>
            <a:r>
              <a:rPr lang="ru-RU" sz="2400" u="sng" dirty="0" smtClean="0">
                <a:solidFill>
                  <a:srgbClr val="0000FF"/>
                </a:solidFill>
                <a:latin typeface="Times New Roman" pitchFamily="18" charset="0"/>
                <a:cs typeface="Times New Roman" pitchFamily="18" charset="0"/>
              </a:rPr>
              <a:t/>
            </a:r>
            <a:br>
              <a:rPr lang="ru-RU" sz="2400" u="sng" dirty="0" smtClean="0">
                <a:solidFill>
                  <a:srgbClr val="0000FF"/>
                </a:solidFill>
                <a:latin typeface="Times New Roman" pitchFamily="18" charset="0"/>
                <a:cs typeface="Times New Roman" pitchFamily="18" charset="0"/>
              </a:rPr>
            </a:b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endParaRPr lang="ru-RU" sz="2400" dirty="0">
              <a:latin typeface="Times New Roman" pitchFamily="18" charset="0"/>
              <a:cs typeface="Times New Roman" pitchFamily="18" charset="0"/>
            </a:endParaRPr>
          </a:p>
        </p:txBody>
      </p:sp>
    </p:spTree>
  </p:cSld>
  <p:clrMapOvr>
    <a:masterClrMapping/>
  </p:clrMapOvr>
  <p:transition spd="med">
    <p:wipe dir="d"/>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r="-1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74042"/>
          </a:xfrm>
        </p:spPr>
        <p:txBody>
          <a:bodyPr>
            <a:normAutofit fontScale="90000"/>
          </a:bodyPr>
          <a:lstStyle/>
          <a:p>
            <a:r>
              <a:rPr lang="ru-RU" i="1" dirty="0" smtClean="0">
                <a:solidFill>
                  <a:srgbClr val="002060"/>
                </a:solidFill>
              </a:rPr>
              <a:t/>
            </a:r>
            <a:br>
              <a:rPr lang="ru-RU" i="1" dirty="0" smtClean="0">
                <a:solidFill>
                  <a:srgbClr val="002060"/>
                </a:solidFill>
              </a:rPr>
            </a:br>
            <a:r>
              <a:rPr lang="ru-RU" sz="3600" i="1" dirty="0" smtClean="0">
                <a:solidFill>
                  <a:srgbClr val="002060"/>
                </a:solidFill>
              </a:rPr>
              <a:t>Мотивация и методы стимулирования образовательной деятельности детей</a:t>
            </a:r>
            <a:endParaRPr lang="ru-RU" sz="3600" dirty="0"/>
          </a:p>
        </p:txBody>
      </p:sp>
      <p:graphicFrame>
        <p:nvGraphicFramePr>
          <p:cNvPr id="8" name="Содержимое 7"/>
          <p:cNvGraphicFramePr>
            <a:graphicFrameLocks noGrp="1"/>
          </p:cNvGraphicFramePr>
          <p:nvPr>
            <p:ph idx="1"/>
          </p:nvPr>
        </p:nvGraphicFramePr>
        <p:xfrm>
          <a:off x="457200" y="1268761"/>
          <a:ext cx="8229600" cy="4955841"/>
        </p:xfrm>
        <a:graphic>
          <a:graphicData uri="http://schemas.openxmlformats.org/drawingml/2006/table">
            <a:tbl>
              <a:tblPr firstRow="1" bandRow="1">
                <a:tableStyleId>{5C22544A-7EE6-4342-B048-85BDC9FD1C3A}</a:tableStyleId>
              </a:tblPr>
              <a:tblGrid>
                <a:gridCol w="2098576"/>
                <a:gridCol w="6131024"/>
              </a:tblGrid>
              <a:tr h="385529">
                <a:tc>
                  <a:txBody>
                    <a:bodyPr/>
                    <a:lstStyle/>
                    <a:p>
                      <a:r>
                        <a:rPr lang="ru-RU" dirty="0" smtClean="0"/>
                        <a:t>Методы</a:t>
                      </a:r>
                      <a:endParaRPr lang="ru-RU" dirty="0"/>
                    </a:p>
                  </a:txBody>
                  <a:tcPr/>
                </a:tc>
                <a:tc>
                  <a:txBody>
                    <a:bodyPr/>
                    <a:lstStyle/>
                    <a:p>
                      <a:r>
                        <a:rPr lang="ru-RU" dirty="0" smtClean="0"/>
                        <a:t>Мотивация и стимулирование</a:t>
                      </a:r>
                      <a:endParaRPr lang="ru-RU" dirty="0"/>
                    </a:p>
                  </a:txBody>
                  <a:tcPr/>
                </a:tc>
              </a:tr>
              <a:tr h="1448282">
                <a:tc>
                  <a:txBody>
                    <a:bodyPr/>
                    <a:lstStyle/>
                    <a:p>
                      <a:r>
                        <a:rPr lang="ru-RU" dirty="0" smtClean="0"/>
                        <a:t>Эмоциональное стимулирование</a:t>
                      </a:r>
                      <a:endParaRPr lang="ru-RU" dirty="0"/>
                    </a:p>
                  </a:txBody>
                  <a:tcPr/>
                </a:tc>
                <a:tc>
                  <a:txBody>
                    <a:bodyPr/>
                    <a:lstStyle/>
                    <a:p>
                      <a:r>
                        <a:rPr lang="ru-RU" dirty="0" smtClean="0"/>
                        <a:t>Создание ситуации успеха</a:t>
                      </a:r>
                    </a:p>
                    <a:p>
                      <a:r>
                        <a:rPr lang="ru-RU" dirty="0" smtClean="0"/>
                        <a:t>Поощрение</a:t>
                      </a:r>
                    </a:p>
                    <a:p>
                      <a:r>
                        <a:rPr lang="ru-RU" dirty="0" smtClean="0"/>
                        <a:t>Использование игр и игровых форм организации занятия</a:t>
                      </a:r>
                    </a:p>
                    <a:p>
                      <a:r>
                        <a:rPr lang="ru-RU" dirty="0" smtClean="0"/>
                        <a:t>Создание ярких наглядно-образных представлений</a:t>
                      </a:r>
                      <a:endParaRPr lang="ru-RU" dirty="0"/>
                    </a:p>
                  </a:txBody>
                  <a:tcPr/>
                </a:tc>
              </a:tr>
              <a:tr h="1164341">
                <a:tc>
                  <a:txBody>
                    <a:bodyPr/>
                    <a:lstStyle/>
                    <a:p>
                      <a:r>
                        <a:rPr lang="ru-RU" dirty="0" smtClean="0"/>
                        <a:t>Развитие познавательного интереса</a:t>
                      </a:r>
                      <a:endParaRPr lang="ru-RU" dirty="0"/>
                    </a:p>
                  </a:txBody>
                  <a:tcPr/>
                </a:tc>
                <a:tc>
                  <a:txBody>
                    <a:bodyPr/>
                    <a:lstStyle/>
                    <a:p>
                      <a:endParaRPr lang="ru-RU" dirty="0"/>
                    </a:p>
                  </a:txBody>
                  <a:tcPr/>
                </a:tc>
              </a:tr>
              <a:tr h="721884">
                <a:tc>
                  <a:txBody>
                    <a:bodyPr/>
                    <a:lstStyle/>
                    <a:p>
                      <a:r>
                        <a:rPr lang="ru-RU" dirty="0" smtClean="0"/>
                        <a:t>Волевые</a:t>
                      </a:r>
                      <a:endParaRPr lang="ru-RU" dirty="0"/>
                    </a:p>
                  </a:txBody>
                  <a:tcPr/>
                </a:tc>
                <a:tc>
                  <a:txBody>
                    <a:bodyPr/>
                    <a:lstStyle/>
                    <a:p>
                      <a:endParaRPr lang="ru-RU" dirty="0"/>
                    </a:p>
                  </a:txBody>
                  <a:tcPr/>
                </a:tc>
              </a:tr>
              <a:tr h="1235805">
                <a:tc>
                  <a:txBody>
                    <a:bodyPr/>
                    <a:lstStyle/>
                    <a:p>
                      <a:r>
                        <a:rPr lang="ru-RU" dirty="0" smtClean="0"/>
                        <a:t>Социальные</a:t>
                      </a:r>
                      <a:endParaRPr lang="ru-RU" dirty="0"/>
                    </a:p>
                  </a:txBody>
                  <a:tcPr/>
                </a:tc>
                <a:tc>
                  <a:txBody>
                    <a:bodyPr/>
                    <a:lstStyle/>
                    <a:p>
                      <a:endParaRPr lang="ru-RU" dirty="0"/>
                    </a:p>
                  </a:txBody>
                  <a:tcPr/>
                </a:tc>
              </a:tr>
            </a:tbl>
          </a:graphicData>
        </a:graphic>
      </p:graphicFrame>
      <p:sp>
        <p:nvSpPr>
          <p:cNvPr id="5" name="Прямоугольник 4"/>
          <p:cNvSpPr/>
          <p:nvPr/>
        </p:nvSpPr>
        <p:spPr>
          <a:xfrm>
            <a:off x="1187624" y="548680"/>
            <a:ext cx="4824536" cy="1200329"/>
          </a:xfrm>
          <a:prstGeom prst="rect">
            <a:avLst/>
          </a:prstGeom>
        </p:spPr>
        <p:txBody>
          <a:bodyPr wrap="square">
            <a:spAutoFit/>
          </a:bodyPr>
          <a:lstStyle/>
          <a:p>
            <a:pPr algn="ctr"/>
            <a:r>
              <a:rPr lang="ru-RU" sz="2400" u="sng" dirty="0" smtClean="0">
                <a:solidFill>
                  <a:srgbClr val="0000FF"/>
                </a:solidFill>
                <a:latin typeface="Times New Roman" pitchFamily="18" charset="0"/>
                <a:cs typeface="Times New Roman" pitchFamily="18" charset="0"/>
              </a:rPr>
              <a:t/>
            </a:r>
            <a:br>
              <a:rPr lang="ru-RU" sz="2400" u="sng" dirty="0" smtClean="0">
                <a:solidFill>
                  <a:srgbClr val="0000FF"/>
                </a:solidFill>
                <a:latin typeface="Times New Roman" pitchFamily="18" charset="0"/>
                <a:cs typeface="Times New Roman" pitchFamily="18" charset="0"/>
              </a:rPr>
            </a:b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endParaRPr lang="ru-RU" sz="2400" dirty="0">
              <a:latin typeface="Times New Roman" pitchFamily="18" charset="0"/>
              <a:cs typeface="Times New Roman" pitchFamily="18" charset="0"/>
            </a:endParaRPr>
          </a:p>
        </p:txBody>
      </p:sp>
    </p:spTree>
  </p:cSld>
  <p:clrMapOvr>
    <a:masterClrMapping/>
  </p:clrMapOvr>
  <p:transition spd="med">
    <p:wipe dir="d"/>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r="-1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74042"/>
          </a:xfrm>
        </p:spPr>
        <p:txBody>
          <a:bodyPr>
            <a:normAutofit fontScale="90000"/>
          </a:bodyPr>
          <a:lstStyle/>
          <a:p>
            <a:r>
              <a:rPr lang="ru-RU" i="1" dirty="0" smtClean="0">
                <a:solidFill>
                  <a:srgbClr val="002060"/>
                </a:solidFill>
              </a:rPr>
              <a:t/>
            </a:r>
            <a:br>
              <a:rPr lang="ru-RU" i="1" dirty="0" smtClean="0">
                <a:solidFill>
                  <a:srgbClr val="002060"/>
                </a:solidFill>
              </a:rPr>
            </a:br>
            <a:r>
              <a:rPr lang="ru-RU" sz="3600" i="1" dirty="0" smtClean="0">
                <a:solidFill>
                  <a:srgbClr val="002060"/>
                </a:solidFill>
              </a:rPr>
              <a:t>Мотивация и методы стимулирования образовательной деятельности детей</a:t>
            </a:r>
            <a:endParaRPr lang="ru-RU" sz="3600" dirty="0"/>
          </a:p>
        </p:txBody>
      </p:sp>
      <p:graphicFrame>
        <p:nvGraphicFramePr>
          <p:cNvPr id="8" name="Содержимое 7"/>
          <p:cNvGraphicFramePr>
            <a:graphicFrameLocks noGrp="1"/>
          </p:cNvGraphicFramePr>
          <p:nvPr>
            <p:ph idx="1"/>
          </p:nvPr>
        </p:nvGraphicFramePr>
        <p:xfrm>
          <a:off x="457200" y="1268761"/>
          <a:ext cx="8229600" cy="4980220"/>
        </p:xfrm>
        <a:graphic>
          <a:graphicData uri="http://schemas.openxmlformats.org/drawingml/2006/table">
            <a:tbl>
              <a:tblPr firstRow="1" bandRow="1">
                <a:tableStyleId>{5C22544A-7EE6-4342-B048-85BDC9FD1C3A}</a:tableStyleId>
              </a:tblPr>
              <a:tblGrid>
                <a:gridCol w="2098576"/>
                <a:gridCol w="6131024"/>
              </a:tblGrid>
              <a:tr h="385529">
                <a:tc>
                  <a:txBody>
                    <a:bodyPr/>
                    <a:lstStyle/>
                    <a:p>
                      <a:r>
                        <a:rPr lang="ru-RU" dirty="0" smtClean="0"/>
                        <a:t>Методы</a:t>
                      </a:r>
                      <a:endParaRPr lang="ru-RU" dirty="0"/>
                    </a:p>
                  </a:txBody>
                  <a:tcPr/>
                </a:tc>
                <a:tc>
                  <a:txBody>
                    <a:bodyPr/>
                    <a:lstStyle/>
                    <a:p>
                      <a:r>
                        <a:rPr lang="ru-RU" dirty="0" smtClean="0"/>
                        <a:t>Мотивация и стимулирование</a:t>
                      </a:r>
                      <a:endParaRPr lang="ru-RU" dirty="0"/>
                    </a:p>
                  </a:txBody>
                  <a:tcPr/>
                </a:tc>
              </a:tr>
              <a:tr h="1448282">
                <a:tc>
                  <a:txBody>
                    <a:bodyPr/>
                    <a:lstStyle/>
                    <a:p>
                      <a:r>
                        <a:rPr lang="ru-RU" dirty="0" smtClean="0"/>
                        <a:t>Эмоциональное стимулирование</a:t>
                      </a:r>
                      <a:endParaRPr lang="ru-RU" dirty="0"/>
                    </a:p>
                  </a:txBody>
                  <a:tcPr/>
                </a:tc>
                <a:tc>
                  <a:txBody>
                    <a:bodyPr/>
                    <a:lstStyle/>
                    <a:p>
                      <a:r>
                        <a:rPr lang="ru-RU" dirty="0" smtClean="0"/>
                        <a:t>Создание ситуации успеха</a:t>
                      </a:r>
                    </a:p>
                    <a:p>
                      <a:r>
                        <a:rPr lang="ru-RU" dirty="0" smtClean="0"/>
                        <a:t>Поощрение</a:t>
                      </a:r>
                    </a:p>
                    <a:p>
                      <a:r>
                        <a:rPr lang="ru-RU" dirty="0" smtClean="0"/>
                        <a:t>Использование игр и игровых форм организации занятия</a:t>
                      </a:r>
                    </a:p>
                    <a:p>
                      <a:r>
                        <a:rPr lang="ru-RU" dirty="0" smtClean="0"/>
                        <a:t>Создание ярких наглядно-образных представлений</a:t>
                      </a:r>
                      <a:endParaRPr lang="ru-RU" dirty="0"/>
                    </a:p>
                  </a:txBody>
                  <a:tcPr/>
                </a:tc>
              </a:tr>
              <a:tr h="1164341">
                <a:tc>
                  <a:txBody>
                    <a:bodyPr/>
                    <a:lstStyle/>
                    <a:p>
                      <a:r>
                        <a:rPr lang="ru-RU" dirty="0" smtClean="0"/>
                        <a:t>Развитие познавательного интереса</a:t>
                      </a:r>
                      <a:endParaRPr lang="ru-RU" dirty="0"/>
                    </a:p>
                  </a:txBody>
                  <a:tcPr/>
                </a:tc>
                <a:tc>
                  <a:txBody>
                    <a:bodyPr/>
                    <a:lstStyle/>
                    <a:p>
                      <a:r>
                        <a:rPr lang="ru-RU" dirty="0" smtClean="0"/>
                        <a:t>Создание познавательной ситуации </a:t>
                      </a:r>
                    </a:p>
                    <a:p>
                      <a:r>
                        <a:rPr lang="ru-RU" dirty="0" smtClean="0"/>
                        <a:t>Создание</a:t>
                      </a:r>
                      <a:r>
                        <a:rPr lang="ru-RU" baseline="0" dirty="0" smtClean="0"/>
                        <a:t> ситуации творческого поиска</a:t>
                      </a:r>
                    </a:p>
                    <a:p>
                      <a:r>
                        <a:rPr lang="ru-RU" baseline="0" dirty="0" smtClean="0"/>
                        <a:t>Создание проблемной ситуации</a:t>
                      </a:r>
                    </a:p>
                    <a:p>
                      <a:r>
                        <a:rPr lang="ru-RU" baseline="0" dirty="0" smtClean="0"/>
                        <a:t>Создание </a:t>
                      </a:r>
                      <a:r>
                        <a:rPr lang="ru-RU" baseline="0" dirty="0" err="1" smtClean="0"/>
                        <a:t>креативного</a:t>
                      </a:r>
                      <a:r>
                        <a:rPr lang="ru-RU" baseline="0" dirty="0" smtClean="0"/>
                        <a:t> поля</a:t>
                      </a:r>
                      <a:endParaRPr lang="ru-RU" dirty="0"/>
                    </a:p>
                  </a:txBody>
                  <a:tcPr/>
                </a:tc>
              </a:tr>
              <a:tr h="721884">
                <a:tc>
                  <a:txBody>
                    <a:bodyPr/>
                    <a:lstStyle/>
                    <a:p>
                      <a:r>
                        <a:rPr lang="ru-RU" dirty="0" smtClean="0"/>
                        <a:t>Волевые</a:t>
                      </a:r>
                      <a:endParaRPr lang="ru-RU" dirty="0"/>
                    </a:p>
                  </a:txBody>
                  <a:tcPr/>
                </a:tc>
                <a:tc>
                  <a:txBody>
                    <a:bodyPr/>
                    <a:lstStyle/>
                    <a:p>
                      <a:endParaRPr lang="ru-RU" dirty="0"/>
                    </a:p>
                  </a:txBody>
                  <a:tcPr/>
                </a:tc>
              </a:tr>
              <a:tr h="1235805">
                <a:tc>
                  <a:txBody>
                    <a:bodyPr/>
                    <a:lstStyle/>
                    <a:p>
                      <a:r>
                        <a:rPr lang="ru-RU" dirty="0" smtClean="0"/>
                        <a:t>Социальные</a:t>
                      </a:r>
                      <a:endParaRPr lang="ru-RU" dirty="0"/>
                    </a:p>
                  </a:txBody>
                  <a:tcPr/>
                </a:tc>
                <a:tc>
                  <a:txBody>
                    <a:bodyPr/>
                    <a:lstStyle/>
                    <a:p>
                      <a:endParaRPr lang="ru-RU" dirty="0"/>
                    </a:p>
                  </a:txBody>
                  <a:tcPr/>
                </a:tc>
              </a:tr>
            </a:tbl>
          </a:graphicData>
        </a:graphic>
      </p:graphicFrame>
      <p:sp>
        <p:nvSpPr>
          <p:cNvPr id="5" name="Прямоугольник 4"/>
          <p:cNvSpPr/>
          <p:nvPr/>
        </p:nvSpPr>
        <p:spPr>
          <a:xfrm>
            <a:off x="1187624" y="548680"/>
            <a:ext cx="4824536" cy="1200329"/>
          </a:xfrm>
          <a:prstGeom prst="rect">
            <a:avLst/>
          </a:prstGeom>
        </p:spPr>
        <p:txBody>
          <a:bodyPr wrap="square">
            <a:spAutoFit/>
          </a:bodyPr>
          <a:lstStyle/>
          <a:p>
            <a:pPr algn="ctr"/>
            <a:r>
              <a:rPr lang="ru-RU" sz="2400" u="sng" dirty="0" smtClean="0">
                <a:solidFill>
                  <a:srgbClr val="0000FF"/>
                </a:solidFill>
                <a:latin typeface="Times New Roman" pitchFamily="18" charset="0"/>
                <a:cs typeface="Times New Roman" pitchFamily="18" charset="0"/>
              </a:rPr>
              <a:t/>
            </a:r>
            <a:br>
              <a:rPr lang="ru-RU" sz="2400" u="sng" dirty="0" smtClean="0">
                <a:solidFill>
                  <a:srgbClr val="0000FF"/>
                </a:solidFill>
                <a:latin typeface="Times New Roman" pitchFamily="18" charset="0"/>
                <a:cs typeface="Times New Roman" pitchFamily="18" charset="0"/>
              </a:rPr>
            </a:b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endParaRPr lang="ru-RU" sz="2400" dirty="0">
              <a:latin typeface="Times New Roman" pitchFamily="18" charset="0"/>
              <a:cs typeface="Times New Roman" pitchFamily="18" charset="0"/>
            </a:endParaRPr>
          </a:p>
        </p:txBody>
      </p:sp>
    </p:spTree>
  </p:cSld>
  <p:clrMapOvr>
    <a:masterClrMapping/>
  </p:clrMapOvr>
  <p:transition spd="med">
    <p:wipe dir="d"/>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r="-1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74042"/>
          </a:xfrm>
        </p:spPr>
        <p:txBody>
          <a:bodyPr>
            <a:normAutofit fontScale="90000"/>
          </a:bodyPr>
          <a:lstStyle/>
          <a:p>
            <a:r>
              <a:rPr lang="ru-RU" i="1" dirty="0" smtClean="0">
                <a:solidFill>
                  <a:srgbClr val="002060"/>
                </a:solidFill>
              </a:rPr>
              <a:t/>
            </a:r>
            <a:br>
              <a:rPr lang="ru-RU" i="1" dirty="0" smtClean="0">
                <a:solidFill>
                  <a:srgbClr val="002060"/>
                </a:solidFill>
              </a:rPr>
            </a:br>
            <a:r>
              <a:rPr lang="ru-RU" sz="3600" i="1" dirty="0" smtClean="0">
                <a:solidFill>
                  <a:srgbClr val="002060"/>
                </a:solidFill>
              </a:rPr>
              <a:t>Мотивация и методы стимулирования образовательной деятельности детей</a:t>
            </a:r>
            <a:endParaRPr lang="ru-RU" sz="3600" dirty="0"/>
          </a:p>
        </p:txBody>
      </p:sp>
      <p:graphicFrame>
        <p:nvGraphicFramePr>
          <p:cNvPr id="8" name="Содержимое 7"/>
          <p:cNvGraphicFramePr>
            <a:graphicFrameLocks noGrp="1"/>
          </p:cNvGraphicFramePr>
          <p:nvPr>
            <p:ph idx="1"/>
          </p:nvPr>
        </p:nvGraphicFramePr>
        <p:xfrm>
          <a:off x="457200" y="1268761"/>
          <a:ext cx="8229600" cy="4980220"/>
        </p:xfrm>
        <a:graphic>
          <a:graphicData uri="http://schemas.openxmlformats.org/drawingml/2006/table">
            <a:tbl>
              <a:tblPr firstRow="1" bandRow="1">
                <a:tableStyleId>{5C22544A-7EE6-4342-B048-85BDC9FD1C3A}</a:tableStyleId>
              </a:tblPr>
              <a:tblGrid>
                <a:gridCol w="2098576"/>
                <a:gridCol w="6131024"/>
              </a:tblGrid>
              <a:tr h="385529">
                <a:tc>
                  <a:txBody>
                    <a:bodyPr/>
                    <a:lstStyle/>
                    <a:p>
                      <a:r>
                        <a:rPr lang="ru-RU" dirty="0" smtClean="0"/>
                        <a:t>Методы</a:t>
                      </a:r>
                      <a:endParaRPr lang="ru-RU" dirty="0"/>
                    </a:p>
                  </a:txBody>
                  <a:tcPr/>
                </a:tc>
                <a:tc>
                  <a:txBody>
                    <a:bodyPr/>
                    <a:lstStyle/>
                    <a:p>
                      <a:r>
                        <a:rPr lang="ru-RU" dirty="0" smtClean="0"/>
                        <a:t>Мотивация и стимулирование</a:t>
                      </a:r>
                      <a:endParaRPr lang="ru-RU" dirty="0"/>
                    </a:p>
                  </a:txBody>
                  <a:tcPr/>
                </a:tc>
              </a:tr>
              <a:tr h="1448282">
                <a:tc>
                  <a:txBody>
                    <a:bodyPr/>
                    <a:lstStyle/>
                    <a:p>
                      <a:r>
                        <a:rPr lang="ru-RU" dirty="0" smtClean="0"/>
                        <a:t>Эмоциональное стимулирование</a:t>
                      </a:r>
                      <a:endParaRPr lang="ru-RU" dirty="0"/>
                    </a:p>
                  </a:txBody>
                  <a:tcPr/>
                </a:tc>
                <a:tc>
                  <a:txBody>
                    <a:bodyPr/>
                    <a:lstStyle/>
                    <a:p>
                      <a:r>
                        <a:rPr lang="ru-RU" dirty="0" smtClean="0"/>
                        <a:t>Создание ситуации успеха</a:t>
                      </a:r>
                    </a:p>
                    <a:p>
                      <a:r>
                        <a:rPr lang="ru-RU" dirty="0" smtClean="0"/>
                        <a:t>Поощрение</a:t>
                      </a:r>
                    </a:p>
                    <a:p>
                      <a:r>
                        <a:rPr lang="ru-RU" dirty="0" smtClean="0"/>
                        <a:t>Использование игр и игровых форм организации занятия</a:t>
                      </a:r>
                    </a:p>
                    <a:p>
                      <a:r>
                        <a:rPr lang="ru-RU" dirty="0" smtClean="0"/>
                        <a:t>Создание ярких наглядно-образных представлений</a:t>
                      </a:r>
                      <a:endParaRPr lang="ru-RU" dirty="0"/>
                    </a:p>
                  </a:txBody>
                  <a:tcPr/>
                </a:tc>
              </a:tr>
              <a:tr h="1164341">
                <a:tc>
                  <a:txBody>
                    <a:bodyPr/>
                    <a:lstStyle/>
                    <a:p>
                      <a:r>
                        <a:rPr lang="ru-RU" dirty="0" smtClean="0"/>
                        <a:t>Развитие познавательного интереса</a:t>
                      </a:r>
                      <a:endParaRPr lang="ru-RU" dirty="0"/>
                    </a:p>
                  </a:txBody>
                  <a:tcPr/>
                </a:tc>
                <a:tc>
                  <a:txBody>
                    <a:bodyPr/>
                    <a:lstStyle/>
                    <a:p>
                      <a:r>
                        <a:rPr lang="ru-RU" dirty="0" smtClean="0"/>
                        <a:t>Создание познавательной ситуации </a:t>
                      </a:r>
                    </a:p>
                    <a:p>
                      <a:r>
                        <a:rPr lang="ru-RU" dirty="0" smtClean="0"/>
                        <a:t>Создание</a:t>
                      </a:r>
                      <a:r>
                        <a:rPr lang="ru-RU" baseline="0" dirty="0" smtClean="0"/>
                        <a:t> ситуации творческого поиска</a:t>
                      </a:r>
                    </a:p>
                    <a:p>
                      <a:r>
                        <a:rPr lang="ru-RU" baseline="0" dirty="0" smtClean="0"/>
                        <a:t>Создание проблемной ситуации</a:t>
                      </a:r>
                    </a:p>
                    <a:p>
                      <a:r>
                        <a:rPr lang="ru-RU" baseline="0" dirty="0" smtClean="0"/>
                        <a:t>Создание </a:t>
                      </a:r>
                      <a:r>
                        <a:rPr lang="ru-RU" baseline="0" dirty="0" err="1" smtClean="0"/>
                        <a:t>креативного</a:t>
                      </a:r>
                      <a:r>
                        <a:rPr lang="ru-RU" baseline="0" dirty="0" smtClean="0"/>
                        <a:t> поля</a:t>
                      </a:r>
                      <a:endParaRPr lang="ru-RU" dirty="0"/>
                    </a:p>
                  </a:txBody>
                  <a:tcPr/>
                </a:tc>
              </a:tr>
              <a:tr h="721884">
                <a:tc>
                  <a:txBody>
                    <a:bodyPr/>
                    <a:lstStyle/>
                    <a:p>
                      <a:r>
                        <a:rPr lang="ru-RU" dirty="0" smtClean="0"/>
                        <a:t>Волевые</a:t>
                      </a:r>
                      <a:endParaRPr lang="ru-RU" dirty="0"/>
                    </a:p>
                  </a:txBody>
                  <a:tcPr/>
                </a:tc>
                <a:tc>
                  <a:txBody>
                    <a:bodyPr/>
                    <a:lstStyle/>
                    <a:p>
                      <a:r>
                        <a:rPr lang="ru-RU" dirty="0" smtClean="0"/>
                        <a:t>Предъявление учебных требований</a:t>
                      </a:r>
                    </a:p>
                    <a:p>
                      <a:r>
                        <a:rPr lang="ru-RU" dirty="0" smtClean="0"/>
                        <a:t>Формирование ответственного отношения к деятельности</a:t>
                      </a:r>
                      <a:endParaRPr lang="ru-RU" dirty="0"/>
                    </a:p>
                  </a:txBody>
                  <a:tcPr/>
                </a:tc>
              </a:tr>
              <a:tr h="1235805">
                <a:tc>
                  <a:txBody>
                    <a:bodyPr/>
                    <a:lstStyle/>
                    <a:p>
                      <a:r>
                        <a:rPr lang="ru-RU" dirty="0" smtClean="0"/>
                        <a:t>Социальные</a:t>
                      </a:r>
                      <a:endParaRPr lang="ru-RU" dirty="0"/>
                    </a:p>
                  </a:txBody>
                  <a:tcPr/>
                </a:tc>
                <a:tc>
                  <a:txBody>
                    <a:bodyPr/>
                    <a:lstStyle/>
                    <a:p>
                      <a:endParaRPr lang="ru-RU" dirty="0"/>
                    </a:p>
                  </a:txBody>
                  <a:tcPr/>
                </a:tc>
              </a:tr>
            </a:tbl>
          </a:graphicData>
        </a:graphic>
      </p:graphicFrame>
      <p:sp>
        <p:nvSpPr>
          <p:cNvPr id="5" name="Прямоугольник 4"/>
          <p:cNvSpPr/>
          <p:nvPr/>
        </p:nvSpPr>
        <p:spPr>
          <a:xfrm>
            <a:off x="1187624" y="548680"/>
            <a:ext cx="4824536" cy="1200329"/>
          </a:xfrm>
          <a:prstGeom prst="rect">
            <a:avLst/>
          </a:prstGeom>
        </p:spPr>
        <p:txBody>
          <a:bodyPr wrap="square">
            <a:spAutoFit/>
          </a:bodyPr>
          <a:lstStyle/>
          <a:p>
            <a:pPr algn="ctr"/>
            <a:r>
              <a:rPr lang="ru-RU" sz="2400" u="sng" dirty="0" smtClean="0">
                <a:solidFill>
                  <a:srgbClr val="0000FF"/>
                </a:solidFill>
                <a:latin typeface="Times New Roman" pitchFamily="18" charset="0"/>
                <a:cs typeface="Times New Roman" pitchFamily="18" charset="0"/>
              </a:rPr>
              <a:t/>
            </a:r>
            <a:br>
              <a:rPr lang="ru-RU" sz="2400" u="sng" dirty="0" smtClean="0">
                <a:solidFill>
                  <a:srgbClr val="0000FF"/>
                </a:solidFill>
                <a:latin typeface="Times New Roman" pitchFamily="18" charset="0"/>
                <a:cs typeface="Times New Roman" pitchFamily="18" charset="0"/>
              </a:rPr>
            </a:b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endParaRPr lang="ru-RU" sz="2400" dirty="0">
              <a:latin typeface="Times New Roman" pitchFamily="18" charset="0"/>
              <a:cs typeface="Times New Roman" pitchFamily="18" charset="0"/>
            </a:endParaRPr>
          </a:p>
        </p:txBody>
      </p:sp>
    </p:spTree>
  </p:cSld>
  <p:clrMapOvr>
    <a:masterClrMapping/>
  </p:clrMapOvr>
  <p:transition spd="med">
    <p:wipe dir="d"/>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r="-1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74042"/>
          </a:xfrm>
        </p:spPr>
        <p:txBody>
          <a:bodyPr>
            <a:normAutofit fontScale="90000"/>
          </a:bodyPr>
          <a:lstStyle/>
          <a:p>
            <a:r>
              <a:rPr lang="ru-RU" i="1" dirty="0" smtClean="0">
                <a:solidFill>
                  <a:srgbClr val="002060"/>
                </a:solidFill>
              </a:rPr>
              <a:t/>
            </a:r>
            <a:br>
              <a:rPr lang="ru-RU" i="1" dirty="0" smtClean="0">
                <a:solidFill>
                  <a:srgbClr val="002060"/>
                </a:solidFill>
              </a:rPr>
            </a:br>
            <a:r>
              <a:rPr lang="ru-RU" sz="3600" i="1" dirty="0" smtClean="0">
                <a:solidFill>
                  <a:srgbClr val="002060"/>
                </a:solidFill>
              </a:rPr>
              <a:t>Мотивация и методы стимулирования образовательной деятельности детей</a:t>
            </a:r>
            <a:endParaRPr lang="ru-RU" sz="3600" dirty="0"/>
          </a:p>
        </p:txBody>
      </p:sp>
      <p:graphicFrame>
        <p:nvGraphicFramePr>
          <p:cNvPr id="8" name="Содержимое 7"/>
          <p:cNvGraphicFramePr>
            <a:graphicFrameLocks noGrp="1"/>
          </p:cNvGraphicFramePr>
          <p:nvPr>
            <p:ph idx="1"/>
          </p:nvPr>
        </p:nvGraphicFramePr>
        <p:xfrm>
          <a:off x="457200" y="1268761"/>
          <a:ext cx="8229600" cy="4980220"/>
        </p:xfrm>
        <a:graphic>
          <a:graphicData uri="http://schemas.openxmlformats.org/drawingml/2006/table">
            <a:tbl>
              <a:tblPr firstRow="1" bandRow="1">
                <a:tableStyleId>{5C22544A-7EE6-4342-B048-85BDC9FD1C3A}</a:tableStyleId>
              </a:tblPr>
              <a:tblGrid>
                <a:gridCol w="2098576"/>
                <a:gridCol w="6131024"/>
              </a:tblGrid>
              <a:tr h="385529">
                <a:tc>
                  <a:txBody>
                    <a:bodyPr/>
                    <a:lstStyle/>
                    <a:p>
                      <a:r>
                        <a:rPr lang="ru-RU" dirty="0" smtClean="0"/>
                        <a:t>Методы</a:t>
                      </a:r>
                      <a:endParaRPr lang="ru-RU" dirty="0"/>
                    </a:p>
                  </a:txBody>
                  <a:tcPr/>
                </a:tc>
                <a:tc>
                  <a:txBody>
                    <a:bodyPr/>
                    <a:lstStyle/>
                    <a:p>
                      <a:r>
                        <a:rPr lang="ru-RU" dirty="0" smtClean="0"/>
                        <a:t>Мотивация и стимулирование</a:t>
                      </a:r>
                      <a:endParaRPr lang="ru-RU" dirty="0"/>
                    </a:p>
                  </a:txBody>
                  <a:tcPr/>
                </a:tc>
              </a:tr>
              <a:tr h="1448282">
                <a:tc>
                  <a:txBody>
                    <a:bodyPr/>
                    <a:lstStyle/>
                    <a:p>
                      <a:r>
                        <a:rPr lang="ru-RU" dirty="0" smtClean="0"/>
                        <a:t>Эмоциональное стимулирование</a:t>
                      </a:r>
                      <a:endParaRPr lang="ru-RU" dirty="0"/>
                    </a:p>
                  </a:txBody>
                  <a:tcPr/>
                </a:tc>
                <a:tc>
                  <a:txBody>
                    <a:bodyPr/>
                    <a:lstStyle/>
                    <a:p>
                      <a:r>
                        <a:rPr lang="ru-RU" dirty="0" smtClean="0"/>
                        <a:t>Создание ситуации успеха</a:t>
                      </a:r>
                    </a:p>
                    <a:p>
                      <a:r>
                        <a:rPr lang="ru-RU" dirty="0" smtClean="0"/>
                        <a:t>Поощрение</a:t>
                      </a:r>
                    </a:p>
                    <a:p>
                      <a:r>
                        <a:rPr lang="ru-RU" dirty="0" smtClean="0"/>
                        <a:t>Использование игр и игровых форм организации занятия</a:t>
                      </a:r>
                    </a:p>
                    <a:p>
                      <a:r>
                        <a:rPr lang="ru-RU" dirty="0" smtClean="0"/>
                        <a:t>Создание ярких наглядно-образных представлений</a:t>
                      </a:r>
                      <a:endParaRPr lang="ru-RU" dirty="0"/>
                    </a:p>
                  </a:txBody>
                  <a:tcPr/>
                </a:tc>
              </a:tr>
              <a:tr h="1164341">
                <a:tc>
                  <a:txBody>
                    <a:bodyPr/>
                    <a:lstStyle/>
                    <a:p>
                      <a:r>
                        <a:rPr lang="ru-RU" dirty="0" smtClean="0"/>
                        <a:t>Развитие познавательного интереса</a:t>
                      </a:r>
                      <a:endParaRPr lang="ru-RU" dirty="0"/>
                    </a:p>
                  </a:txBody>
                  <a:tcPr/>
                </a:tc>
                <a:tc>
                  <a:txBody>
                    <a:bodyPr/>
                    <a:lstStyle/>
                    <a:p>
                      <a:r>
                        <a:rPr lang="ru-RU" dirty="0" smtClean="0"/>
                        <a:t>Создание познавательной ситуации </a:t>
                      </a:r>
                    </a:p>
                    <a:p>
                      <a:r>
                        <a:rPr lang="ru-RU" dirty="0" smtClean="0"/>
                        <a:t>Создание</a:t>
                      </a:r>
                      <a:r>
                        <a:rPr lang="ru-RU" baseline="0" dirty="0" smtClean="0"/>
                        <a:t> ситуации творческого поиска</a:t>
                      </a:r>
                    </a:p>
                    <a:p>
                      <a:r>
                        <a:rPr lang="ru-RU" baseline="0" dirty="0" smtClean="0"/>
                        <a:t>Создание проблемной ситуации</a:t>
                      </a:r>
                    </a:p>
                    <a:p>
                      <a:r>
                        <a:rPr lang="ru-RU" baseline="0" dirty="0" smtClean="0"/>
                        <a:t>Создание </a:t>
                      </a:r>
                      <a:r>
                        <a:rPr lang="ru-RU" baseline="0" dirty="0" err="1" smtClean="0"/>
                        <a:t>креативного</a:t>
                      </a:r>
                      <a:r>
                        <a:rPr lang="ru-RU" baseline="0" dirty="0" smtClean="0"/>
                        <a:t> поля</a:t>
                      </a:r>
                      <a:endParaRPr lang="ru-RU" dirty="0"/>
                    </a:p>
                  </a:txBody>
                  <a:tcPr/>
                </a:tc>
              </a:tr>
              <a:tr h="721884">
                <a:tc>
                  <a:txBody>
                    <a:bodyPr/>
                    <a:lstStyle/>
                    <a:p>
                      <a:r>
                        <a:rPr lang="ru-RU" dirty="0" smtClean="0"/>
                        <a:t>Волевые</a:t>
                      </a:r>
                      <a:endParaRPr lang="ru-RU" dirty="0"/>
                    </a:p>
                  </a:txBody>
                  <a:tcPr/>
                </a:tc>
                <a:tc>
                  <a:txBody>
                    <a:bodyPr/>
                    <a:lstStyle/>
                    <a:p>
                      <a:r>
                        <a:rPr lang="ru-RU" dirty="0" smtClean="0"/>
                        <a:t>Предъявление учебных требований</a:t>
                      </a:r>
                    </a:p>
                    <a:p>
                      <a:r>
                        <a:rPr lang="ru-RU" dirty="0" smtClean="0"/>
                        <a:t>Формирование ответственного отношения к деятельности</a:t>
                      </a:r>
                      <a:endParaRPr lang="ru-RU" dirty="0"/>
                    </a:p>
                  </a:txBody>
                  <a:tcPr/>
                </a:tc>
              </a:tr>
              <a:tr h="1235805">
                <a:tc>
                  <a:txBody>
                    <a:bodyPr/>
                    <a:lstStyle/>
                    <a:p>
                      <a:r>
                        <a:rPr lang="ru-RU" dirty="0" smtClean="0"/>
                        <a:t>Социальные</a:t>
                      </a:r>
                      <a:endParaRPr lang="ru-RU" dirty="0"/>
                    </a:p>
                  </a:txBody>
                  <a:tcPr/>
                </a:tc>
                <a:tc>
                  <a:txBody>
                    <a:bodyPr/>
                    <a:lstStyle/>
                    <a:p>
                      <a:r>
                        <a:rPr lang="ru-RU" dirty="0" smtClean="0"/>
                        <a:t>Обозначение системы перспектив</a:t>
                      </a:r>
                    </a:p>
                    <a:p>
                      <a:r>
                        <a:rPr lang="ru-RU" dirty="0" smtClean="0"/>
                        <a:t>Развивающая кооперация</a:t>
                      </a:r>
                    </a:p>
                    <a:p>
                      <a:r>
                        <a:rPr lang="ru-RU" dirty="0" smtClean="0"/>
                        <a:t>Удовлетворение желания ребенка быть значимой личностью</a:t>
                      </a:r>
                      <a:endParaRPr lang="ru-RU" dirty="0"/>
                    </a:p>
                  </a:txBody>
                  <a:tcPr/>
                </a:tc>
              </a:tr>
            </a:tbl>
          </a:graphicData>
        </a:graphic>
      </p:graphicFrame>
      <p:sp>
        <p:nvSpPr>
          <p:cNvPr id="5" name="Прямоугольник 4"/>
          <p:cNvSpPr/>
          <p:nvPr/>
        </p:nvSpPr>
        <p:spPr>
          <a:xfrm>
            <a:off x="1187624" y="548680"/>
            <a:ext cx="4824536" cy="1200329"/>
          </a:xfrm>
          <a:prstGeom prst="rect">
            <a:avLst/>
          </a:prstGeom>
        </p:spPr>
        <p:txBody>
          <a:bodyPr wrap="square">
            <a:spAutoFit/>
          </a:bodyPr>
          <a:lstStyle/>
          <a:p>
            <a:pPr algn="ctr"/>
            <a:r>
              <a:rPr lang="ru-RU" sz="2400" u="sng" dirty="0" smtClean="0">
                <a:solidFill>
                  <a:srgbClr val="0000FF"/>
                </a:solidFill>
                <a:latin typeface="Times New Roman" pitchFamily="18" charset="0"/>
                <a:cs typeface="Times New Roman" pitchFamily="18" charset="0"/>
              </a:rPr>
              <a:t/>
            </a:r>
            <a:br>
              <a:rPr lang="ru-RU" sz="2400" u="sng" dirty="0" smtClean="0">
                <a:solidFill>
                  <a:srgbClr val="0000FF"/>
                </a:solidFill>
                <a:latin typeface="Times New Roman" pitchFamily="18" charset="0"/>
                <a:cs typeface="Times New Roman" pitchFamily="18" charset="0"/>
              </a:rPr>
            </a:b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endParaRPr lang="ru-RU" sz="2400" dirty="0">
              <a:latin typeface="Times New Roman" pitchFamily="18" charset="0"/>
              <a:cs typeface="Times New Roman" pitchFamily="18" charset="0"/>
            </a:endParaRPr>
          </a:p>
        </p:txBody>
      </p:sp>
    </p:spTree>
  </p:cSld>
  <p:clrMapOvr>
    <a:masterClrMapping/>
  </p:clrMapOvr>
  <p:transition spd="med">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r="-1000"/>
          </a:stretch>
        </a:blipFill>
        <a:effectLst/>
      </p:bgPr>
    </p:bg>
    <p:spTree>
      <p:nvGrpSpPr>
        <p:cNvPr id="1" name=""/>
        <p:cNvGrpSpPr/>
        <p:nvPr/>
      </p:nvGrpSpPr>
      <p:grpSpPr>
        <a:xfrm>
          <a:off x="0" y="0"/>
          <a:ext cx="0" cy="0"/>
          <a:chOff x="0" y="0"/>
          <a:chExt cx="0" cy="0"/>
        </a:xfrm>
      </p:grpSpPr>
      <p:sp>
        <p:nvSpPr>
          <p:cNvPr id="29698" name="Заголовок 1"/>
          <p:cNvSpPr>
            <a:spLocks noGrp="1"/>
          </p:cNvSpPr>
          <p:nvPr>
            <p:ph type="title"/>
          </p:nvPr>
        </p:nvSpPr>
        <p:spPr>
          <a:xfrm>
            <a:off x="467544" y="188640"/>
            <a:ext cx="8229600" cy="719138"/>
          </a:xfrm>
        </p:spPr>
        <p:txBody>
          <a:bodyPr>
            <a:normAutofit fontScale="90000"/>
          </a:bodyPr>
          <a:lstStyle/>
          <a:p>
            <a:pPr eaLnBrk="1" hangingPunct="1"/>
            <a:r>
              <a:rPr lang="ru-RU" sz="1200" b="1" dirty="0" smtClean="0"/>
              <a:t/>
            </a:r>
            <a:br>
              <a:rPr lang="ru-RU" sz="1200" b="1" dirty="0" smtClean="0"/>
            </a:br>
            <a:r>
              <a:rPr lang="ru-RU" sz="1300" b="1" dirty="0" smtClean="0">
                <a:solidFill>
                  <a:schemeClr val="bg2">
                    <a:lumMod val="10000"/>
                  </a:schemeClr>
                </a:solidFill>
              </a:rPr>
              <a:t>ГОДОВОЙ КАЛЕНДАРНЫЙ ГРАФИК</a:t>
            </a:r>
            <a:r>
              <a:rPr lang="ru-RU" sz="1300" dirty="0" smtClean="0">
                <a:solidFill>
                  <a:schemeClr val="bg2">
                    <a:lumMod val="10000"/>
                  </a:schemeClr>
                </a:solidFill>
              </a:rPr>
              <a:t> </a:t>
            </a:r>
            <a:r>
              <a:rPr lang="ru-RU" sz="1300" b="1" dirty="0" smtClean="0">
                <a:solidFill>
                  <a:schemeClr val="bg2">
                    <a:lumMod val="10000"/>
                  </a:schemeClr>
                </a:solidFill>
              </a:rPr>
              <a:t>объема образовательной нагрузки  МБДОУ детского сада  № 7   г. Пензы </a:t>
            </a:r>
            <a:br>
              <a:rPr lang="ru-RU" sz="1300" b="1" dirty="0" smtClean="0">
                <a:solidFill>
                  <a:schemeClr val="bg2">
                    <a:lumMod val="10000"/>
                  </a:schemeClr>
                </a:solidFill>
              </a:rPr>
            </a:br>
            <a:r>
              <a:rPr lang="ru-RU" sz="1300" b="1" dirty="0" smtClean="0">
                <a:solidFill>
                  <a:schemeClr val="bg2">
                    <a:lumMod val="10000"/>
                  </a:schemeClr>
                </a:solidFill>
              </a:rPr>
              <a:t>на период с 1.09.2013 г.  по 1.09.2014 г.</a:t>
            </a:r>
            <a:r>
              <a:rPr lang="ru-RU" sz="4000" dirty="0" smtClean="0"/>
              <a:t/>
            </a:r>
            <a:br>
              <a:rPr lang="ru-RU" sz="4000" dirty="0" smtClean="0"/>
            </a:br>
            <a:endParaRPr lang="ru-RU" sz="4000" dirty="0" smtClean="0"/>
          </a:p>
        </p:txBody>
      </p:sp>
      <p:graphicFrame>
        <p:nvGraphicFramePr>
          <p:cNvPr id="32936" name="Group 168"/>
          <p:cNvGraphicFramePr>
            <a:graphicFrameLocks noGrp="1"/>
          </p:cNvGraphicFramePr>
          <p:nvPr>
            <p:ph idx="1"/>
          </p:nvPr>
        </p:nvGraphicFramePr>
        <p:xfrm>
          <a:off x="250825" y="692150"/>
          <a:ext cx="8713788" cy="5620703"/>
        </p:xfrm>
        <a:graphic>
          <a:graphicData uri="http://schemas.openxmlformats.org/drawingml/2006/table">
            <a:tbl>
              <a:tblPr/>
              <a:tblGrid>
                <a:gridCol w="2520950"/>
                <a:gridCol w="1223963"/>
                <a:gridCol w="1296987"/>
                <a:gridCol w="1295400"/>
                <a:gridCol w="1223963"/>
                <a:gridCol w="1152525"/>
              </a:tblGrid>
              <a:tr h="4937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latin typeface="Calibri" pitchFamily="34" charset="0"/>
                        </a:rPr>
                        <a:t>Содержание</a:t>
                      </a:r>
                      <a:endParaRPr kumimoji="0" lang="ru-RU" sz="1000" b="0" i="0" u="none" strike="noStrike" cap="none" normalizeH="0" baseline="0" dirty="0" smtClean="0">
                        <a:ln>
                          <a:noFill/>
                        </a:ln>
                        <a:solidFill>
                          <a:schemeClr val="tx1"/>
                        </a:solidFill>
                        <a:effectLst/>
                        <a:latin typeface="Calibri"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smtClean="0">
                          <a:ln>
                            <a:noFill/>
                          </a:ln>
                          <a:solidFill>
                            <a:schemeClr val="tx1"/>
                          </a:solidFill>
                          <a:effectLst/>
                          <a:latin typeface="Calibri" pitchFamily="34" charset="0"/>
                        </a:rPr>
                        <a:t>Первая младшая группа</a:t>
                      </a:r>
                      <a:endParaRPr kumimoji="0" lang="ru-RU" sz="1000" b="0" i="0" u="none" strike="noStrike" cap="none" normalizeH="0" baseline="0" smtClean="0">
                        <a:ln>
                          <a:noFill/>
                        </a:ln>
                        <a:solidFill>
                          <a:schemeClr val="tx1"/>
                        </a:solidFill>
                        <a:effectLst/>
                        <a:latin typeface="Calibri"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smtClean="0">
                          <a:ln>
                            <a:noFill/>
                          </a:ln>
                          <a:solidFill>
                            <a:schemeClr val="tx1"/>
                          </a:solidFill>
                          <a:effectLst/>
                          <a:latin typeface="Calibri" pitchFamily="34" charset="0"/>
                        </a:rPr>
                        <a:t>(1,5 - 3 года)</a:t>
                      </a:r>
                      <a:endParaRPr kumimoji="0" lang="ru-RU" sz="10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smtClean="0">
                          <a:ln>
                            <a:noFill/>
                          </a:ln>
                          <a:solidFill>
                            <a:schemeClr val="tx1"/>
                          </a:solidFill>
                          <a:effectLst/>
                          <a:latin typeface="Calibri" pitchFamily="34" charset="0"/>
                        </a:rPr>
                        <a:t>Вторая младшая группа </a:t>
                      </a:r>
                      <a:endParaRPr kumimoji="0" lang="ru-RU" sz="1000" b="0" i="0" u="none" strike="noStrike" cap="none" normalizeH="0" baseline="0" smtClean="0">
                        <a:ln>
                          <a:noFill/>
                        </a:ln>
                        <a:solidFill>
                          <a:schemeClr val="tx1"/>
                        </a:solidFill>
                        <a:effectLst/>
                        <a:latin typeface="Calibri"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smtClean="0">
                          <a:ln>
                            <a:noFill/>
                          </a:ln>
                          <a:solidFill>
                            <a:schemeClr val="tx1"/>
                          </a:solidFill>
                          <a:effectLst/>
                          <a:latin typeface="Calibri" pitchFamily="34" charset="0"/>
                        </a:rPr>
                        <a:t>(3 - 4 года)</a:t>
                      </a:r>
                      <a:endParaRPr kumimoji="0" lang="ru-RU" sz="10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smtClean="0">
                          <a:ln>
                            <a:noFill/>
                          </a:ln>
                          <a:solidFill>
                            <a:schemeClr val="tx1"/>
                          </a:solidFill>
                          <a:effectLst/>
                          <a:latin typeface="Calibri" pitchFamily="34" charset="0"/>
                        </a:rPr>
                        <a:t>Средняя  группа</a:t>
                      </a:r>
                      <a:endParaRPr kumimoji="0" lang="ru-RU" sz="1000" b="0" i="0" u="none" strike="noStrike" cap="none" normalizeH="0" baseline="0" smtClean="0">
                        <a:ln>
                          <a:noFill/>
                        </a:ln>
                        <a:solidFill>
                          <a:schemeClr val="tx1"/>
                        </a:solidFill>
                        <a:effectLst/>
                        <a:latin typeface="Calibri"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smtClean="0">
                          <a:ln>
                            <a:noFill/>
                          </a:ln>
                          <a:solidFill>
                            <a:schemeClr val="tx1"/>
                          </a:solidFill>
                          <a:effectLst/>
                          <a:latin typeface="Calibri" pitchFamily="34" charset="0"/>
                        </a:rPr>
                        <a:t>(4 – 5 лет)</a:t>
                      </a:r>
                      <a:endParaRPr kumimoji="0" lang="ru-RU" sz="10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smtClean="0">
                          <a:ln>
                            <a:noFill/>
                          </a:ln>
                          <a:solidFill>
                            <a:schemeClr val="tx1"/>
                          </a:solidFill>
                          <a:effectLst/>
                          <a:latin typeface="Calibri" pitchFamily="34" charset="0"/>
                        </a:rPr>
                        <a:t>Старшая  группа </a:t>
                      </a:r>
                      <a:endParaRPr kumimoji="0" lang="ru-RU" sz="1000" b="0" i="0" u="none" strike="noStrike" cap="none" normalizeH="0" baseline="0" smtClean="0">
                        <a:ln>
                          <a:noFill/>
                        </a:ln>
                        <a:solidFill>
                          <a:schemeClr val="tx1"/>
                        </a:solidFill>
                        <a:effectLst/>
                        <a:latin typeface="Calibri"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smtClean="0">
                          <a:ln>
                            <a:noFill/>
                          </a:ln>
                          <a:solidFill>
                            <a:schemeClr val="tx1"/>
                          </a:solidFill>
                          <a:effectLst/>
                          <a:latin typeface="Calibri" pitchFamily="34" charset="0"/>
                        </a:rPr>
                        <a:t>(5 – 6 лет)</a:t>
                      </a:r>
                      <a:endParaRPr kumimoji="0" lang="ru-RU" sz="10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900" b="1" i="0" u="none" strike="noStrike" cap="none" normalizeH="0" baseline="0" smtClean="0">
                          <a:ln>
                            <a:noFill/>
                          </a:ln>
                          <a:solidFill>
                            <a:schemeClr val="tx1"/>
                          </a:solidFill>
                          <a:effectLst/>
                          <a:latin typeface="Calibri" pitchFamily="34" charset="0"/>
                        </a:rPr>
                        <a:t>Подготовительная к школе группа </a:t>
                      </a:r>
                      <a:endParaRPr kumimoji="0" lang="ru-RU" sz="900" b="0" i="0" u="none" strike="noStrike" cap="none" normalizeH="0" baseline="0" smtClean="0">
                        <a:ln>
                          <a:noFill/>
                        </a:ln>
                        <a:solidFill>
                          <a:schemeClr val="tx1"/>
                        </a:solidFill>
                        <a:effectLst/>
                        <a:latin typeface="Calibri"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900" b="1" i="0" u="none" strike="noStrike" cap="none" normalizeH="0" baseline="0" smtClean="0">
                          <a:ln>
                            <a:noFill/>
                          </a:ln>
                          <a:solidFill>
                            <a:schemeClr val="tx1"/>
                          </a:solidFill>
                          <a:effectLst/>
                          <a:latin typeface="Calibri" pitchFamily="34" charset="0"/>
                        </a:rPr>
                        <a:t>(6- 7 лет)</a:t>
                      </a:r>
                      <a:endParaRPr kumimoji="0" lang="ru-RU" sz="9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06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smtClean="0">
                          <a:ln>
                            <a:noFill/>
                          </a:ln>
                          <a:solidFill>
                            <a:schemeClr val="tx1"/>
                          </a:solidFill>
                          <a:effectLst/>
                          <a:latin typeface="Calibri" pitchFamily="34" charset="0"/>
                        </a:rPr>
                        <a:t>Количество возрастных групп</a:t>
                      </a:r>
                      <a:endParaRPr kumimoji="0" lang="ru-RU" sz="10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Calibri" pitchFamily="3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Calibri" pitchFamily="3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Calibri" pitchFamily="34"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Calibri" pitchFamily="3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smtClean="0">
                          <a:ln>
                            <a:noFill/>
                          </a:ln>
                          <a:solidFill>
                            <a:schemeClr val="tx1"/>
                          </a:solidFill>
                          <a:effectLst/>
                          <a:latin typeface="Calibri" pitchFamily="3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74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smtClean="0">
                          <a:ln>
                            <a:noFill/>
                          </a:ln>
                          <a:solidFill>
                            <a:schemeClr val="tx1"/>
                          </a:solidFill>
                          <a:effectLst/>
                          <a:latin typeface="Calibri" pitchFamily="34" charset="0"/>
                        </a:rPr>
                        <a:t>Общий объем непосредственно-образовательной нагрузки</a:t>
                      </a:r>
                      <a:endParaRPr kumimoji="0" lang="ru-RU" sz="10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ru-RU" sz="1000" b="0" i="0" u="none" strike="noStrike" cap="none" normalizeH="0" baseline="0" smtClean="0">
                          <a:ln>
                            <a:noFill/>
                          </a:ln>
                          <a:solidFill>
                            <a:schemeClr val="tx1"/>
                          </a:solidFill>
                          <a:effectLst/>
                          <a:latin typeface="Calibri" pitchFamily="34" charset="0"/>
                          <a:cs typeface="Times New Roman" pitchFamily="18" charset="0"/>
                        </a:rPr>
                        <a:t>1 час 30 мин</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Calibri" pitchFamily="34" charset="0"/>
                          <a:cs typeface="Times New Roman" pitchFamily="18" charset="0"/>
                        </a:rPr>
                        <a:t>2 часа 45 мин.</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ru-RU" sz="1000" b="0" i="0" u="none" strike="noStrike" cap="none" normalizeH="0" baseline="0" smtClean="0">
                          <a:ln>
                            <a:noFill/>
                          </a:ln>
                          <a:solidFill>
                            <a:schemeClr val="tx1"/>
                          </a:solidFill>
                          <a:effectLst/>
                          <a:latin typeface="Calibri" pitchFamily="34" charset="0"/>
                        </a:rPr>
                        <a:t>4 часа </a:t>
                      </a:r>
                      <a:endParaRPr kumimoji="0" lang="ru-RU" sz="1000" b="0" i="0" u="none" strike="noStrike" cap="none" normalizeH="0" baseline="0" smtClean="0">
                        <a:ln>
                          <a:noFill/>
                        </a:ln>
                        <a:solidFill>
                          <a:schemeClr val="tx1"/>
                        </a:solidFill>
                        <a:effectLst/>
                        <a:latin typeface="Calibri" pitchFamily="34" charset="0"/>
                        <a:cs typeface="Times New Roman" pitchFamily="18"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Calibri" pitchFamily="34" charset="0"/>
                          <a:cs typeface="Times New Roman" pitchFamily="18" charset="0"/>
                        </a:rPr>
                        <a:t>6 часов 15мин.</a:t>
                      </a:r>
                      <a:endParaRPr kumimoji="0" lang="ru-RU" sz="1000" b="0" i="0" u="none" strike="noStrike" cap="none" normalizeH="0" baseline="0" smtClean="0">
                        <a:ln>
                          <a:noFill/>
                        </a:ln>
                        <a:solidFill>
                          <a:schemeClr val="tx1"/>
                        </a:solidFill>
                        <a:effectLst/>
                        <a:latin typeface="Calibri" pitchFamily="34"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smtClean="0">
                          <a:ln>
                            <a:noFill/>
                          </a:ln>
                          <a:solidFill>
                            <a:schemeClr val="tx1"/>
                          </a:solidFill>
                          <a:effectLst/>
                          <a:latin typeface="Calibri" pitchFamily="34" charset="0"/>
                        </a:rPr>
                        <a:t>8 часов 30мин.</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70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smtClean="0">
                          <a:ln>
                            <a:noFill/>
                          </a:ln>
                          <a:solidFill>
                            <a:schemeClr val="tx1"/>
                          </a:solidFill>
                          <a:effectLst/>
                          <a:latin typeface="Calibri" pitchFamily="34" charset="0"/>
                        </a:rPr>
                        <a:t>- в том числе недельная непосредственно -образовательная нагрузка</a:t>
                      </a:r>
                      <a:endParaRPr kumimoji="0" lang="ru-RU" sz="10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Calibri" pitchFamily="34" charset="0"/>
                        </a:rPr>
                        <a:t>1 час 30 мин</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Calibri" pitchFamily="34" charset="0"/>
                          <a:cs typeface="Times New Roman" pitchFamily="18" charset="0"/>
                        </a:rPr>
                        <a:t>2 часа 30мин</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Calibri" pitchFamily="34" charset="0"/>
                        </a:rPr>
                        <a:t>3 часа  20 мин</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Calibri" pitchFamily="34" charset="0"/>
                        </a:rPr>
                        <a:t>5 часов  25 мин</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ts val="1000"/>
                        </a:spcAft>
                        <a:buClrTx/>
                        <a:buSzTx/>
                        <a:buFontTx/>
                        <a:buNone/>
                        <a:tabLst/>
                      </a:pPr>
                      <a:r>
                        <a:rPr kumimoji="0" lang="ru-RU" sz="900" b="0" i="0" u="none" strike="noStrike" cap="none" normalizeH="0" baseline="0" smtClean="0">
                          <a:ln>
                            <a:noFill/>
                          </a:ln>
                          <a:solidFill>
                            <a:schemeClr val="tx1"/>
                          </a:solidFill>
                          <a:effectLst/>
                          <a:latin typeface="Calibri" pitchFamily="34" charset="0"/>
                          <a:cs typeface="Times New Roman" pitchFamily="18" charset="0"/>
                        </a:rPr>
                        <a:t>7 часов </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40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smtClean="0">
                          <a:ln>
                            <a:noFill/>
                          </a:ln>
                          <a:solidFill>
                            <a:schemeClr val="tx1"/>
                          </a:solidFill>
                          <a:effectLst/>
                          <a:latin typeface="Calibri" pitchFamily="34" charset="0"/>
                        </a:rPr>
                        <a:t>- в том числе недельная дополнительная образовательная нагрузка</a:t>
                      </a:r>
                      <a:endParaRPr kumimoji="0" lang="ru-RU" sz="10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Calibri" pitchFamily="34" charset="0"/>
                        </a:rPr>
                        <a:t>-</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Calibri" pitchFamily="34" charset="0"/>
                        </a:rPr>
                        <a:t>15 мин</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Calibri" pitchFamily="34" charset="0"/>
                        </a:rPr>
                        <a:t> 40 мин</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Calibri" pitchFamily="34" charset="0"/>
                        </a:rPr>
                        <a:t>50 мин</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smtClean="0">
                          <a:ln>
                            <a:noFill/>
                          </a:ln>
                          <a:solidFill>
                            <a:schemeClr val="tx1"/>
                          </a:solidFill>
                          <a:effectLst/>
                          <a:latin typeface="Calibri" pitchFamily="34" charset="0"/>
                        </a:rPr>
                        <a:t>1 ч. 30 мин.</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270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smtClean="0">
                          <a:ln>
                            <a:noFill/>
                          </a:ln>
                          <a:solidFill>
                            <a:schemeClr val="tx1"/>
                          </a:solidFill>
                          <a:effectLst/>
                          <a:latin typeface="Calibri" pitchFamily="34" charset="0"/>
                        </a:rPr>
                        <a:t>Непрерывное бодрствование в день (образовательная деятельность, осуществляемая в ходе режимных моментов)</a:t>
                      </a:r>
                      <a:endParaRPr kumimoji="0" lang="ru-RU" sz="10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Calibri" pitchFamily="34" charset="0"/>
                        </a:rPr>
                        <a:t>В соответствии с медицинскими рекомендациями</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Calibri" pitchFamily="34" charset="0"/>
                        </a:rPr>
                        <a:t>5,5 – 6 ч.</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Calibri" pitchFamily="34" charset="0"/>
                        </a:rPr>
                        <a:t>5,5 – 6 ч.</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Calibri" pitchFamily="34" charset="0"/>
                        </a:rPr>
                        <a:t>5,5 – 6 ч.</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smtClean="0">
                          <a:ln>
                            <a:noFill/>
                          </a:ln>
                          <a:solidFill>
                            <a:schemeClr val="tx1"/>
                          </a:solidFill>
                          <a:effectLst/>
                          <a:latin typeface="Calibri" pitchFamily="34" charset="0"/>
                        </a:rPr>
                        <a:t>5,5 – 6 ч.</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87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smtClean="0">
                          <a:ln>
                            <a:noFill/>
                          </a:ln>
                          <a:solidFill>
                            <a:schemeClr val="tx1"/>
                          </a:solidFill>
                          <a:effectLst/>
                          <a:latin typeface="Calibri" pitchFamily="34" charset="0"/>
                        </a:rPr>
                        <a:t>Самостоятельная  деятельность детей в день </a:t>
                      </a:r>
                      <a:endParaRPr kumimoji="0" lang="ru-RU" sz="10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Calibri" pitchFamily="34" charset="0"/>
                        </a:rPr>
                        <a:t>2 – 3 ч.</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Calibri" pitchFamily="34" charset="0"/>
                        </a:rPr>
                        <a:t>3 - 4 ч.</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Calibri" pitchFamily="34" charset="0"/>
                        </a:rPr>
                        <a:t>3 - 4 ч.</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Calibri" pitchFamily="34" charset="0"/>
                        </a:rPr>
                        <a:t>3 - 4 ч.</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smtClean="0">
                          <a:ln>
                            <a:noFill/>
                          </a:ln>
                          <a:solidFill>
                            <a:schemeClr val="tx1"/>
                          </a:solidFill>
                          <a:effectLst/>
                          <a:latin typeface="Calibri" pitchFamily="34" charset="0"/>
                        </a:rPr>
                        <a:t>3 - 4 ч.</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70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smtClean="0">
                          <a:ln>
                            <a:noFill/>
                          </a:ln>
                          <a:solidFill>
                            <a:schemeClr val="tx1"/>
                          </a:solidFill>
                          <a:effectLst/>
                          <a:latin typeface="Calibri" pitchFamily="34" charset="0"/>
                        </a:rPr>
                        <a:t>Общественно полезный труд в день </a:t>
                      </a:r>
                      <a:endParaRPr kumimoji="0" lang="ru-RU" sz="10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Calibri" pitchFamily="34" charset="0"/>
                        </a:rPr>
                        <a:t>-</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Calibri" pitchFamily="34" charset="0"/>
                        </a:rPr>
                        <a:t>-</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Calibri" pitchFamily="34" charset="0"/>
                        </a:rPr>
                        <a:t>-</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Calibri" pitchFamily="34" charset="0"/>
                        </a:rPr>
                        <a:t>20 мин.</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smtClean="0">
                          <a:ln>
                            <a:noFill/>
                          </a:ln>
                          <a:solidFill>
                            <a:schemeClr val="tx1"/>
                          </a:solidFill>
                          <a:effectLst/>
                          <a:latin typeface="Calibri" pitchFamily="34" charset="0"/>
                        </a:rPr>
                        <a:t>20 мин.</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38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smtClean="0">
                          <a:ln>
                            <a:noFill/>
                          </a:ln>
                          <a:solidFill>
                            <a:schemeClr val="tx1"/>
                          </a:solidFill>
                          <a:effectLst/>
                          <a:latin typeface="Calibri" pitchFamily="34" charset="0"/>
                        </a:rPr>
                        <a:t>Адаптационный период</a:t>
                      </a:r>
                      <a:endParaRPr kumimoji="0" lang="ru-RU" sz="10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Calibri" pitchFamily="34" charset="0"/>
                        </a:rPr>
                        <a:t>сентябрь</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Calibri"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Calibri"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Calibri"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smtClean="0">
                          <a:ln>
                            <a:noFill/>
                          </a:ln>
                          <a:solidFill>
                            <a:schemeClr val="tx1"/>
                          </a:solidFill>
                          <a:effectLst/>
                          <a:latin typeface="Calibri"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38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smtClean="0">
                          <a:ln>
                            <a:noFill/>
                          </a:ln>
                          <a:solidFill>
                            <a:schemeClr val="tx1"/>
                          </a:solidFill>
                          <a:effectLst/>
                          <a:latin typeface="Calibri" pitchFamily="34" charset="0"/>
                        </a:rPr>
                        <a:t>Каникулы зимние</a:t>
                      </a:r>
                      <a:endParaRPr kumimoji="0" lang="ru-RU" sz="10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Calibri" pitchFamily="34" charset="0"/>
                        </a:rPr>
                        <a:t>с 23.12.2013г. По 10.01.2014г.</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476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smtClean="0">
                          <a:ln>
                            <a:noFill/>
                          </a:ln>
                          <a:solidFill>
                            <a:schemeClr val="tx1"/>
                          </a:solidFill>
                          <a:effectLst/>
                          <a:latin typeface="Calibri" pitchFamily="34" charset="0"/>
                        </a:rPr>
                        <a:t>Летний оздоровительный период</a:t>
                      </a:r>
                      <a:endParaRPr kumimoji="0" lang="ru-RU" sz="10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Calibri" pitchFamily="34" charset="0"/>
                        </a:rPr>
                        <a:t>с 1.06.2014 г. по 31.08.2014 г.</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3365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smtClean="0">
                          <a:ln>
                            <a:noFill/>
                          </a:ln>
                          <a:solidFill>
                            <a:schemeClr val="tx1"/>
                          </a:solidFill>
                          <a:effectLst/>
                          <a:latin typeface="Calibri" pitchFamily="34" charset="0"/>
                        </a:rPr>
                        <a:t>Сроки проведения мониторинга (без отрыва образовательной деятельности)</a:t>
                      </a:r>
                      <a:endParaRPr kumimoji="0" lang="ru-RU" sz="10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Calibri" pitchFamily="34" charset="0"/>
                        </a:rPr>
                        <a:t>с 01.10.2013 г. по  18.10.2013 г.</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Calibri" pitchFamily="34" charset="0"/>
                        </a:rPr>
                        <a:t>с 14.05.2014 г. по 30.04.2014 г.</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1668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smtClean="0">
                          <a:ln>
                            <a:noFill/>
                          </a:ln>
                          <a:solidFill>
                            <a:schemeClr val="tx1"/>
                          </a:solidFill>
                          <a:effectLst/>
                          <a:latin typeface="Calibri" pitchFamily="34" charset="0"/>
                        </a:rPr>
                        <a:t>Праздничные дни</a:t>
                      </a:r>
                      <a:endParaRPr kumimoji="0" lang="ru-RU" sz="10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5">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Calibri" pitchFamily="34" charset="0"/>
                        </a:rPr>
                        <a:t>04.11.2013 г. – День Народного Единства.</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Calibri" pitchFamily="34" charset="0"/>
                        </a:rPr>
                        <a:t>01-02.01.2014 г. – Новый  год.</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Calibri" pitchFamily="34" charset="0"/>
                        </a:rPr>
                        <a:t>07.01.2014 г. – Рождество Христово.</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Calibri" pitchFamily="34" charset="0"/>
                        </a:rPr>
                        <a:t>23.02.2014 г. – День Защитника Отечества.</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Calibri" pitchFamily="34" charset="0"/>
                        </a:rPr>
                        <a:t>08.03.2014 г. – Международный Женский день.</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Calibri" pitchFamily="34" charset="0"/>
                        </a:rPr>
                        <a:t>01.05.2014 г. – Праздник Весны и Труда.</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Calibri" pitchFamily="34" charset="0"/>
                        </a:rPr>
                        <a:t>09.05.2014 г. – День Победы.</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bl>
          </a:graphicData>
        </a:graphic>
      </p:graphicFrame>
    </p:spTree>
  </p:cSld>
  <p:clrMapOvr>
    <a:masterClrMapping/>
  </p:clrMapOvr>
  <p:transition spd="med">
    <p:wipe dir="d"/>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6000" r="-6000"/>
          </a:stretch>
        </a:blip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600200"/>
            <a:ext cx="8229600" cy="4781128"/>
          </a:xfrm>
        </p:spPr>
        <p:txBody>
          <a:bodyPr>
            <a:normAutofit fontScale="92500" lnSpcReduction="20000"/>
          </a:bodyPr>
          <a:lstStyle/>
          <a:p>
            <a:pPr algn="ctr">
              <a:buNone/>
            </a:pPr>
            <a:r>
              <a:rPr lang="ru-RU" i="1" dirty="0" smtClean="0">
                <a:solidFill>
                  <a:srgbClr val="002060"/>
                </a:solidFill>
              </a:rPr>
              <a:t>«Работать по-старому нельзя, поэтому мы начинаем новое дело, которое принесет пользу детям и позволит нам самим работать творчески, делать открытия, а значит - расти в личностном и профессиональном планах!» </a:t>
            </a:r>
          </a:p>
          <a:p>
            <a:pPr>
              <a:buNone/>
            </a:pPr>
            <a:endParaRPr lang="ru-RU" i="1" dirty="0" smtClean="0">
              <a:solidFill>
                <a:srgbClr val="002060"/>
              </a:solidFill>
            </a:endParaRPr>
          </a:p>
          <a:p>
            <a:pPr algn="ctr">
              <a:buNone/>
            </a:pPr>
            <a:r>
              <a:rPr lang="ru-RU" sz="2400" b="1" i="1" dirty="0" smtClean="0">
                <a:solidFill>
                  <a:srgbClr val="0000FF"/>
                </a:solidFill>
                <a:latin typeface="Times New Roman" pitchFamily="18" charset="0"/>
                <a:cs typeface="Times New Roman" pitchFamily="18" charset="0"/>
              </a:rPr>
              <a:t>Спасибо за внимание!</a:t>
            </a:r>
          </a:p>
          <a:p>
            <a:pPr algn="ctr">
              <a:buNone/>
            </a:pPr>
            <a:endParaRPr lang="ru-RU" sz="2400" b="1" i="1" dirty="0" smtClean="0">
              <a:solidFill>
                <a:srgbClr val="0000FF"/>
              </a:solidFill>
              <a:latin typeface="Times New Roman" pitchFamily="18" charset="0"/>
              <a:cs typeface="Times New Roman" pitchFamily="18" charset="0"/>
            </a:endParaRPr>
          </a:p>
          <a:p>
            <a:pPr algn="ctr">
              <a:buNone/>
            </a:pPr>
            <a:r>
              <a:rPr lang="ru-RU" sz="2400" b="1" i="1" dirty="0" smtClean="0">
                <a:solidFill>
                  <a:srgbClr val="0000FF"/>
                </a:solidFill>
                <a:latin typeface="Times New Roman" pitchFamily="18" charset="0"/>
                <a:cs typeface="Times New Roman" pitchFamily="18" charset="0"/>
              </a:rPr>
              <a:t>Автор презентации</a:t>
            </a:r>
          </a:p>
          <a:p>
            <a:pPr algn="ctr">
              <a:buNone/>
            </a:pPr>
            <a:r>
              <a:rPr lang="ru-RU" sz="2400" b="1" i="1" dirty="0" smtClean="0">
                <a:solidFill>
                  <a:srgbClr val="0000FF"/>
                </a:solidFill>
                <a:latin typeface="Times New Roman" pitchFamily="18" charset="0"/>
                <a:cs typeface="Times New Roman" pitchFamily="18" charset="0"/>
              </a:rPr>
              <a:t>Зам.зав по </a:t>
            </a:r>
            <a:r>
              <a:rPr lang="ru-RU" sz="2400" b="1" i="1" dirty="0" err="1" smtClean="0">
                <a:solidFill>
                  <a:srgbClr val="0000FF"/>
                </a:solidFill>
                <a:latin typeface="Times New Roman" pitchFamily="18" charset="0"/>
                <a:cs typeface="Times New Roman" pitchFamily="18" charset="0"/>
              </a:rPr>
              <a:t>ВиМР</a:t>
            </a:r>
            <a:endParaRPr lang="ru-RU" sz="2400" b="1" i="1" dirty="0" smtClean="0">
              <a:solidFill>
                <a:srgbClr val="0000FF"/>
              </a:solidFill>
              <a:latin typeface="Times New Roman" pitchFamily="18" charset="0"/>
              <a:cs typeface="Times New Roman" pitchFamily="18" charset="0"/>
            </a:endParaRPr>
          </a:p>
          <a:p>
            <a:pPr algn="ctr">
              <a:buNone/>
            </a:pPr>
            <a:r>
              <a:rPr lang="ru-RU" sz="2400" b="1" i="1" dirty="0" smtClean="0">
                <a:solidFill>
                  <a:srgbClr val="0000FF"/>
                </a:solidFill>
                <a:latin typeface="Times New Roman" pitchFamily="18" charset="0"/>
                <a:cs typeface="Times New Roman" pitchFamily="18" charset="0"/>
              </a:rPr>
              <a:t>МБДОУ детского сада № 7 г. Пензы</a:t>
            </a:r>
            <a:endParaRPr lang="ru-RU" sz="2400" b="1" i="1" dirty="0" smtClean="0">
              <a:solidFill>
                <a:srgbClr val="0000FF"/>
              </a:solidFill>
              <a:latin typeface="Times New Roman" pitchFamily="18" charset="0"/>
              <a:cs typeface="Times New Roman" pitchFamily="18" charset="0"/>
            </a:endParaRPr>
          </a:p>
          <a:p>
            <a:pPr algn="ctr">
              <a:buNone/>
            </a:pPr>
            <a:r>
              <a:rPr lang="ru-RU" sz="2400" b="1" i="1" dirty="0" err="1" smtClean="0">
                <a:solidFill>
                  <a:srgbClr val="0000FF"/>
                </a:solidFill>
                <a:latin typeface="Times New Roman" pitchFamily="18" charset="0"/>
                <a:cs typeface="Times New Roman" pitchFamily="18" charset="0"/>
              </a:rPr>
              <a:t>Стельмух</a:t>
            </a:r>
            <a:r>
              <a:rPr lang="ru-RU" sz="2400" b="1" i="1" dirty="0" smtClean="0">
                <a:solidFill>
                  <a:srgbClr val="0000FF"/>
                </a:solidFill>
                <a:latin typeface="Times New Roman" pitchFamily="18" charset="0"/>
                <a:cs typeface="Times New Roman" pitchFamily="18" charset="0"/>
              </a:rPr>
              <a:t> Надежда Викторовна</a:t>
            </a:r>
            <a:endParaRPr lang="ru-RU" sz="2400" b="1" i="1" dirty="0">
              <a:solidFill>
                <a:srgbClr val="0000FF"/>
              </a:solidFill>
              <a:latin typeface="Times New Roman" pitchFamily="18" charset="0"/>
              <a:cs typeface="Times New Roman" pitchFamily="18" charset="0"/>
            </a:endParaRPr>
          </a:p>
        </p:txBody>
      </p:sp>
    </p:spTree>
  </p:cSld>
  <p:clrMapOvr>
    <a:masterClrMapping/>
  </p:clrMapOvr>
  <p:transition spd="med">
    <p:strips/>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r="-1000"/>
          </a:stretch>
        </a:blipFill>
        <a:effectLst/>
      </p:bgPr>
    </p:bg>
    <p:spTree>
      <p:nvGrpSpPr>
        <p:cNvPr id="1" name=""/>
        <p:cNvGrpSpPr/>
        <p:nvPr/>
      </p:nvGrpSpPr>
      <p:grpSpPr>
        <a:xfrm>
          <a:off x="0" y="0"/>
          <a:ext cx="0" cy="0"/>
          <a:chOff x="0" y="0"/>
          <a:chExt cx="0" cy="0"/>
        </a:xfrm>
      </p:grpSpPr>
      <p:graphicFrame>
        <p:nvGraphicFramePr>
          <p:cNvPr id="33948" name="Group 156"/>
          <p:cNvGraphicFramePr>
            <a:graphicFrameLocks noGrp="1"/>
          </p:cNvGraphicFramePr>
          <p:nvPr>
            <p:ph idx="1"/>
          </p:nvPr>
        </p:nvGraphicFramePr>
        <p:xfrm>
          <a:off x="457200" y="549275"/>
          <a:ext cx="8229600" cy="6148833"/>
        </p:xfrm>
        <a:graphic>
          <a:graphicData uri="http://schemas.openxmlformats.org/drawingml/2006/table">
            <a:tbl>
              <a:tblPr/>
              <a:tblGrid>
                <a:gridCol w="1377950"/>
                <a:gridCol w="1223963"/>
                <a:gridCol w="1225550"/>
                <a:gridCol w="431800"/>
                <a:gridCol w="431800"/>
                <a:gridCol w="360362"/>
                <a:gridCol w="358775"/>
                <a:gridCol w="1296988"/>
                <a:gridCol w="1522412"/>
              </a:tblGrid>
              <a:tr h="268288">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1" i="0" u="none" strike="noStrike" cap="none" normalizeH="0" baseline="0" dirty="0" smtClean="0">
                          <a:ln>
                            <a:noFill/>
                          </a:ln>
                          <a:solidFill>
                            <a:schemeClr val="tx1"/>
                          </a:solidFill>
                          <a:effectLst/>
                          <a:latin typeface="Calibri" pitchFamily="34" charset="0"/>
                        </a:rPr>
                        <a:t>Направления развития детей</a:t>
                      </a:r>
                      <a:endParaRPr kumimoji="0" lang="ru-RU" sz="9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1" i="0" u="none" strike="noStrike" cap="none" normalizeH="0" baseline="0" smtClean="0">
                          <a:ln>
                            <a:noFill/>
                          </a:ln>
                          <a:solidFill>
                            <a:schemeClr val="tx1"/>
                          </a:solidFill>
                          <a:effectLst/>
                          <a:latin typeface="Calibri" pitchFamily="34" charset="0"/>
                        </a:rPr>
                        <a:t>Образовательная область</a:t>
                      </a:r>
                      <a:endParaRPr kumimoji="0" lang="ru-RU" sz="9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1" i="0" u="none" strike="noStrike" cap="none" normalizeH="0" baseline="0" smtClean="0">
                          <a:ln>
                            <a:noFill/>
                          </a:ln>
                          <a:solidFill>
                            <a:schemeClr val="tx1"/>
                          </a:solidFill>
                          <a:effectLst/>
                          <a:latin typeface="Calibri" pitchFamily="34" charset="0"/>
                        </a:rPr>
                        <a:t>Наименование НОД</a:t>
                      </a:r>
                      <a:endParaRPr kumimoji="0" lang="ru-RU" sz="9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1" i="0" u="none" strike="noStrike" cap="none" normalizeH="0" baseline="0" smtClean="0">
                          <a:ln>
                            <a:noFill/>
                          </a:ln>
                          <a:solidFill>
                            <a:schemeClr val="tx1"/>
                          </a:solidFill>
                          <a:effectLst/>
                          <a:latin typeface="Calibri" pitchFamily="34" charset="0"/>
                        </a:rPr>
                        <a:t>Количество НОД в неделю </a:t>
                      </a:r>
                      <a:endParaRPr kumimoji="0" lang="ru-RU" sz="9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1" i="0" u="none" strike="noStrike" cap="none" normalizeH="0" baseline="0" smtClean="0">
                          <a:ln>
                            <a:noFill/>
                          </a:ln>
                          <a:solidFill>
                            <a:schemeClr val="tx1"/>
                          </a:solidFill>
                          <a:effectLst/>
                          <a:latin typeface="Calibri" pitchFamily="34" charset="0"/>
                        </a:rPr>
                        <a:t>Продолжительность НОД / общее время</a:t>
                      </a:r>
                      <a:endParaRPr kumimoji="0" lang="ru-RU" sz="9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1" i="0" u="none" strike="noStrike" cap="none" normalizeH="0" baseline="0" smtClean="0">
                          <a:ln>
                            <a:noFill/>
                          </a:ln>
                          <a:solidFill>
                            <a:schemeClr val="tx1"/>
                          </a:solidFill>
                          <a:effectLst/>
                          <a:latin typeface="Calibri" pitchFamily="34" charset="0"/>
                        </a:rPr>
                        <a:t>Примечание </a:t>
                      </a:r>
                      <a:endParaRPr kumimoji="0" lang="ru-RU" sz="9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9075">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smtClean="0">
                          <a:ln>
                            <a:noFill/>
                          </a:ln>
                          <a:solidFill>
                            <a:schemeClr val="tx1"/>
                          </a:solidFill>
                          <a:effectLst/>
                          <a:latin typeface="Calibri" pitchFamily="3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smtClean="0">
                          <a:ln>
                            <a:noFill/>
                          </a:ln>
                          <a:solidFill>
                            <a:schemeClr val="tx1"/>
                          </a:solidFill>
                          <a:effectLst/>
                          <a:latin typeface="Calibri" pitchFamily="34"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smtClean="0">
                          <a:ln>
                            <a:noFill/>
                          </a:ln>
                          <a:solidFill>
                            <a:schemeClr val="tx1"/>
                          </a:solidFill>
                          <a:effectLst/>
                          <a:latin typeface="Calibri" pitchFamily="34"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smtClean="0">
                          <a:ln>
                            <a:noFill/>
                          </a:ln>
                          <a:solidFill>
                            <a:schemeClr val="tx1"/>
                          </a:solidFill>
                          <a:effectLst/>
                          <a:latin typeface="Calibri" pitchFamily="34"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ru-RU"/>
                    </a:p>
                  </a:txBody>
                  <a:tcPr/>
                </a:tc>
                <a:tc vMerge="1">
                  <a:txBody>
                    <a:bodyPr/>
                    <a:lstStyle/>
                    <a:p>
                      <a:endParaRPr lang="ru-RU"/>
                    </a:p>
                  </a:txBody>
                  <a:tcPr/>
                </a:tc>
              </a:tr>
              <a:tr h="234950">
                <a:tc gridSpan="9">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1" i="1" u="none" strike="noStrike" cap="none" normalizeH="0" baseline="0" smtClean="0">
                          <a:ln>
                            <a:noFill/>
                          </a:ln>
                          <a:solidFill>
                            <a:schemeClr val="tx1"/>
                          </a:solidFill>
                          <a:effectLst/>
                          <a:latin typeface="Calibri" pitchFamily="34" charset="0"/>
                        </a:rPr>
                        <a:t>Обязательная часть программы</a:t>
                      </a:r>
                      <a:endParaRPr kumimoji="0" lang="ru-RU" sz="10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317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smtClean="0">
                          <a:ln>
                            <a:noFill/>
                          </a:ln>
                          <a:solidFill>
                            <a:schemeClr val="tx1"/>
                          </a:solidFill>
                          <a:effectLst/>
                          <a:latin typeface="Calibri" pitchFamily="34" charset="0"/>
                        </a:rPr>
                        <a:t>Физическое</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smtClean="0">
                          <a:ln>
                            <a:noFill/>
                          </a:ln>
                          <a:solidFill>
                            <a:schemeClr val="tx1"/>
                          </a:solidFill>
                          <a:effectLst/>
                          <a:latin typeface="Calibri" pitchFamily="34" charset="0"/>
                        </a:rPr>
                        <a:t>Физическая культура</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smtClean="0">
                          <a:ln>
                            <a:noFill/>
                          </a:ln>
                          <a:solidFill>
                            <a:schemeClr val="tx1"/>
                          </a:solidFill>
                          <a:effectLst/>
                          <a:latin typeface="Calibri" pitchFamily="34" charset="0"/>
                        </a:rPr>
                        <a:t>Физическая культура</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smtClean="0">
                          <a:ln>
                            <a:noFill/>
                          </a:ln>
                          <a:solidFill>
                            <a:schemeClr val="tx1"/>
                          </a:solidFill>
                          <a:effectLst/>
                          <a:latin typeface="Calibri" pitchFamily="34"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smtClean="0">
                          <a:ln>
                            <a:noFill/>
                          </a:ln>
                          <a:solidFill>
                            <a:schemeClr val="tx1"/>
                          </a:solidFill>
                          <a:effectLst/>
                          <a:latin typeface="Calibri" pitchFamily="34"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smtClean="0">
                          <a:ln>
                            <a:noFill/>
                          </a:ln>
                          <a:solidFill>
                            <a:schemeClr val="tx1"/>
                          </a:solidFill>
                          <a:effectLst/>
                          <a:latin typeface="Calibri" pitchFamily="34"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smtClean="0">
                          <a:ln>
                            <a:noFill/>
                          </a:ln>
                          <a:solidFill>
                            <a:schemeClr val="tx1"/>
                          </a:solidFill>
                          <a:effectLst/>
                          <a:latin typeface="Calibri" pitchFamily="34"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smtClean="0">
                          <a:ln>
                            <a:noFill/>
                          </a:ln>
                          <a:solidFill>
                            <a:schemeClr val="tx1"/>
                          </a:solidFill>
                          <a:effectLst/>
                          <a:latin typeface="Calibri" pitchFamily="34" charset="0"/>
                        </a:rPr>
                        <a:t>20 мин. /  60 мин.</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11">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smtClean="0">
                          <a:ln>
                            <a:noFill/>
                          </a:ln>
                          <a:solidFill>
                            <a:schemeClr val="tx1"/>
                          </a:solidFill>
                          <a:effectLst/>
                          <a:latin typeface="Calibri" pitchFamily="34" charset="0"/>
                        </a:rPr>
                        <a:t>Образовательные области «Здоровье», «Труд», «Социализация», «Безопасность», «Чтение художественной литературы» реализуются в ходе режимных моментов</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4025">
                <a:tc rowSpan="5">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900" b="0" i="0" u="none" strike="noStrike" cap="none" normalizeH="0" baseline="0" smtClean="0">
                          <a:ln>
                            <a:noFill/>
                          </a:ln>
                          <a:solidFill>
                            <a:schemeClr val="tx1"/>
                          </a:solidFill>
                          <a:effectLst/>
                          <a:latin typeface="Calibri" pitchFamily="34" charset="0"/>
                          <a:cs typeface="Times New Roman" pitchFamily="18" charset="0"/>
                        </a:rPr>
                        <a:t>Познавательно-</a:t>
                      </a:r>
                    </a:p>
                    <a:p>
                      <a:pPr marL="0" marR="0" lvl="0" indent="0" algn="l" defTabSz="914400" rtl="0" eaLnBrk="1" fontAlgn="base" latinLnBrk="0" hangingPunct="1">
                        <a:lnSpc>
                          <a:spcPct val="115000"/>
                        </a:lnSpc>
                        <a:spcBef>
                          <a:spcPct val="0"/>
                        </a:spcBef>
                        <a:spcAft>
                          <a:spcPts val="1000"/>
                        </a:spcAft>
                        <a:buClrTx/>
                        <a:buSzTx/>
                        <a:buFontTx/>
                        <a:buNone/>
                        <a:tabLst/>
                      </a:pPr>
                      <a:r>
                        <a:rPr kumimoji="0" lang="ru-RU" sz="900" b="0" i="0" u="none" strike="noStrike" cap="none" normalizeH="0" baseline="0" smtClean="0">
                          <a:ln>
                            <a:noFill/>
                          </a:ln>
                          <a:solidFill>
                            <a:schemeClr val="tx1"/>
                          </a:solidFill>
                          <a:effectLst/>
                          <a:latin typeface="Calibri" pitchFamily="34" charset="0"/>
                          <a:cs typeface="Times New Roman" pitchFamily="18" charset="0"/>
                        </a:rPr>
                        <a:t>речевое</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4">
                  <a:txBody>
                    <a:bodyPr/>
                    <a:lstStyle/>
                    <a:p>
                      <a:pPr marL="285750" marR="0" lvl="0" indent="-285750" algn="l" defTabSz="914400" rtl="0" eaLnBrk="1" fontAlgn="base" latinLnBrk="0" hangingPunct="1">
                        <a:lnSpc>
                          <a:spcPct val="115000"/>
                        </a:lnSpc>
                        <a:spcBef>
                          <a:spcPct val="0"/>
                        </a:spcBef>
                        <a:spcAft>
                          <a:spcPts val="1000"/>
                        </a:spcAft>
                        <a:buClrTx/>
                        <a:buSzTx/>
                        <a:buFontTx/>
                        <a:buNone/>
                        <a:tabLst/>
                      </a:pPr>
                      <a:r>
                        <a:rPr kumimoji="0" lang="ru-RU" sz="900" b="0" i="0" u="none" strike="noStrike" cap="none" normalizeH="0" baseline="0" smtClean="0">
                          <a:ln>
                            <a:noFill/>
                          </a:ln>
                          <a:solidFill>
                            <a:schemeClr val="tx1"/>
                          </a:solidFill>
                          <a:effectLst/>
                          <a:latin typeface="Calibri" pitchFamily="34" charset="0"/>
                          <a:cs typeface="Times New Roman" pitchFamily="18" charset="0"/>
                        </a:rPr>
                        <a:t>Познание </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900" b="0" i="0" u="none" strike="noStrike" cap="none" normalizeH="0" baseline="0" smtClean="0">
                          <a:ln>
                            <a:noFill/>
                          </a:ln>
                          <a:solidFill>
                            <a:schemeClr val="tx1"/>
                          </a:solidFill>
                          <a:effectLst/>
                          <a:latin typeface="Calibri" pitchFamily="34" charset="0"/>
                          <a:cs typeface="Times New Roman" pitchFamily="18" charset="0"/>
                        </a:rPr>
                        <a:t>Формирование целостной картины мира</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smtClean="0">
                          <a:ln>
                            <a:noFill/>
                          </a:ln>
                          <a:solidFill>
                            <a:schemeClr val="tx1"/>
                          </a:solidFill>
                          <a:effectLst/>
                          <a:latin typeface="Calibri" pitchFamily="3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smtClean="0">
                          <a:ln>
                            <a:noFill/>
                          </a:ln>
                          <a:solidFill>
                            <a:schemeClr val="tx1"/>
                          </a:solidFill>
                          <a:effectLst/>
                          <a:latin typeface="Calibri"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smtClean="0">
                          <a:ln>
                            <a:noFill/>
                          </a:ln>
                          <a:solidFill>
                            <a:schemeClr val="tx1"/>
                          </a:solidFill>
                          <a:effectLst/>
                          <a:latin typeface="Calibri" pitchFamily="3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smtClean="0">
                          <a:ln>
                            <a:noFill/>
                          </a:ln>
                          <a:solidFill>
                            <a:schemeClr val="tx1"/>
                          </a:solidFill>
                          <a:effectLst/>
                          <a:latin typeface="Calibri"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smtClean="0">
                          <a:ln>
                            <a:noFill/>
                          </a:ln>
                          <a:solidFill>
                            <a:schemeClr val="tx1"/>
                          </a:solidFill>
                          <a:effectLst/>
                          <a:latin typeface="Calibri" pitchFamily="34" charset="0"/>
                        </a:rPr>
                        <a:t>20 мин.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ru-RU"/>
                    </a:p>
                  </a:txBody>
                  <a:tcPr/>
                </a:tc>
              </a:tr>
              <a:tr h="492125">
                <a:tc vMerge="1">
                  <a:txBody>
                    <a:bodyPr/>
                    <a:lstStyle/>
                    <a:p>
                      <a:endParaRPr lang="ru-RU"/>
                    </a:p>
                  </a:txBody>
                  <a:tcPr/>
                </a:tc>
                <a:tc vMerge="1">
                  <a:txBody>
                    <a:bodyPr/>
                    <a:lstStyle/>
                    <a:p>
                      <a:endParaRPr lang="ru-RU"/>
                    </a:p>
                  </a:txBody>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900" b="0" i="0" u="none" strike="noStrike" cap="none" normalizeH="0" baseline="0" smtClean="0">
                          <a:ln>
                            <a:noFill/>
                          </a:ln>
                          <a:solidFill>
                            <a:schemeClr val="tx1"/>
                          </a:solidFill>
                          <a:effectLst/>
                          <a:latin typeface="Calibri" pitchFamily="34" charset="0"/>
                        </a:rPr>
                        <a:t>Познавательно-исследовательская деятельность</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smtClean="0">
                          <a:ln>
                            <a:noFill/>
                          </a:ln>
                          <a:solidFill>
                            <a:schemeClr val="tx1"/>
                          </a:solidFill>
                          <a:effectLst/>
                          <a:latin typeface="Calibri"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smtClean="0">
                          <a:ln>
                            <a:noFill/>
                          </a:ln>
                          <a:solidFill>
                            <a:schemeClr val="tx1"/>
                          </a:solidFill>
                          <a:effectLst/>
                          <a:latin typeface="Calibri" pitchFamily="3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smtClean="0">
                          <a:ln>
                            <a:noFill/>
                          </a:ln>
                          <a:solidFill>
                            <a:schemeClr val="tx1"/>
                          </a:solidFill>
                          <a:effectLst/>
                          <a:latin typeface="Calibri"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smtClean="0">
                          <a:ln>
                            <a:noFill/>
                          </a:ln>
                          <a:solidFill>
                            <a:schemeClr val="tx1"/>
                          </a:solidFill>
                          <a:effectLst/>
                          <a:latin typeface="Calibri" pitchFamily="3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smtClean="0">
                          <a:ln>
                            <a:noFill/>
                          </a:ln>
                          <a:solidFill>
                            <a:schemeClr val="tx1"/>
                          </a:solidFill>
                          <a:effectLst/>
                          <a:latin typeface="Calibri" pitchFamily="34" charset="0"/>
                        </a:rPr>
                        <a:t>20 мин.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9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ru-RU"/>
                    </a:p>
                  </a:txBody>
                  <a:tcPr/>
                </a:tc>
              </a:tr>
              <a:tr h="219075">
                <a:tc vMerge="1">
                  <a:txBody>
                    <a:bodyPr/>
                    <a:lstStyle/>
                    <a:p>
                      <a:endParaRPr lang="ru-RU"/>
                    </a:p>
                  </a:txBody>
                  <a:tcPr/>
                </a:tc>
                <a:tc vMerge="1">
                  <a:txBody>
                    <a:bodyPr/>
                    <a:lstStyle/>
                    <a:p>
                      <a:endParaRPr lang="ru-RU"/>
                    </a:p>
                  </a:txBody>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900" b="0" i="0" u="none" strike="noStrike" cap="none" normalizeH="0" baseline="0" smtClean="0">
                          <a:ln>
                            <a:noFill/>
                          </a:ln>
                          <a:solidFill>
                            <a:schemeClr val="tx1"/>
                          </a:solidFill>
                          <a:effectLst/>
                          <a:latin typeface="Calibri" pitchFamily="34" charset="0"/>
                        </a:rPr>
                        <a:t>ФЭМП</a:t>
                      </a:r>
                      <a:endParaRPr kumimoji="0" lang="ru-RU" sz="9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smtClean="0">
                          <a:ln>
                            <a:noFill/>
                          </a:ln>
                          <a:solidFill>
                            <a:schemeClr val="tx1"/>
                          </a:solidFill>
                          <a:effectLst/>
                          <a:latin typeface="Calibri" pitchFamily="3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smtClean="0">
                          <a:ln>
                            <a:noFill/>
                          </a:ln>
                          <a:solidFill>
                            <a:schemeClr val="tx1"/>
                          </a:solidFill>
                          <a:effectLst/>
                          <a:latin typeface="Calibri" pitchFamily="3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smtClean="0">
                          <a:ln>
                            <a:noFill/>
                          </a:ln>
                          <a:solidFill>
                            <a:schemeClr val="tx1"/>
                          </a:solidFill>
                          <a:effectLst/>
                          <a:latin typeface="Calibri" pitchFamily="3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smtClean="0">
                          <a:ln>
                            <a:noFill/>
                          </a:ln>
                          <a:solidFill>
                            <a:schemeClr val="tx1"/>
                          </a:solidFill>
                          <a:effectLst/>
                          <a:latin typeface="Calibri" pitchFamily="3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smtClean="0">
                          <a:ln>
                            <a:noFill/>
                          </a:ln>
                          <a:solidFill>
                            <a:schemeClr val="tx1"/>
                          </a:solidFill>
                          <a:effectLst/>
                          <a:latin typeface="Calibri" pitchFamily="34" charset="0"/>
                        </a:rPr>
                        <a:t>20 мин.</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ru-RU"/>
                    </a:p>
                  </a:txBody>
                  <a:tcPr/>
                </a:tc>
              </a:tr>
              <a:tr h="219075">
                <a:tc vMerge="1">
                  <a:txBody>
                    <a:bodyPr/>
                    <a:lstStyle/>
                    <a:p>
                      <a:endParaRPr lang="ru-RU"/>
                    </a:p>
                  </a:txBody>
                  <a:tcPr/>
                </a:tc>
                <a:tc vMerge="1">
                  <a:txBody>
                    <a:bodyPr/>
                    <a:lstStyle/>
                    <a:p>
                      <a:endParaRPr lang="ru-RU"/>
                    </a:p>
                  </a:txBody>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900" b="0" i="0" u="none" strike="noStrike" cap="none" normalizeH="0" baseline="0" smtClean="0">
                          <a:ln>
                            <a:noFill/>
                          </a:ln>
                          <a:solidFill>
                            <a:schemeClr val="tx1"/>
                          </a:solidFill>
                          <a:effectLst/>
                          <a:latin typeface="Calibri" pitchFamily="34" charset="0"/>
                        </a:rPr>
                        <a:t>Конструирование </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smtClean="0">
                          <a:ln>
                            <a:noFill/>
                          </a:ln>
                          <a:solidFill>
                            <a:schemeClr val="tx1"/>
                          </a:solidFill>
                          <a:effectLst/>
                          <a:latin typeface="Calibri" pitchFamily="3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smtClean="0">
                          <a:ln>
                            <a:noFill/>
                          </a:ln>
                          <a:solidFill>
                            <a:schemeClr val="tx1"/>
                          </a:solidFill>
                          <a:effectLst/>
                          <a:latin typeface="Calibri" pitchFamily="3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smtClean="0">
                          <a:ln>
                            <a:noFill/>
                          </a:ln>
                          <a:solidFill>
                            <a:schemeClr val="tx1"/>
                          </a:solidFill>
                          <a:effectLst/>
                          <a:latin typeface="Calibri" pitchFamily="3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smtClean="0">
                          <a:ln>
                            <a:noFill/>
                          </a:ln>
                          <a:solidFill>
                            <a:schemeClr val="tx1"/>
                          </a:solidFill>
                          <a:effectLst/>
                          <a:latin typeface="Calibri" pitchFamily="3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smtClean="0">
                          <a:ln>
                            <a:noFill/>
                          </a:ln>
                          <a:solidFill>
                            <a:schemeClr val="tx1"/>
                          </a:solidFill>
                          <a:effectLst/>
                          <a:latin typeface="Calibri" pitchFamily="34" charset="0"/>
                        </a:rPr>
                        <a:t>20 мин.</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ru-RU"/>
                    </a:p>
                  </a:txBody>
                  <a:tcPr/>
                </a:tc>
              </a:tr>
              <a:tr h="219075">
                <a:tc vMerge="1">
                  <a:txBody>
                    <a:bodyPr/>
                    <a:lstStyle/>
                    <a:p>
                      <a:endParaRPr lang="ru-RU"/>
                    </a:p>
                  </a:txBody>
                  <a:tcPr/>
                </a:tc>
                <a:tc>
                  <a:txBody>
                    <a:bodyPr/>
                    <a:lstStyle/>
                    <a:p>
                      <a:pPr marL="285750" marR="0" lvl="0" indent="-285750" algn="l" defTabSz="914400" rtl="0" eaLnBrk="1" fontAlgn="base" latinLnBrk="0" hangingPunct="1">
                        <a:lnSpc>
                          <a:spcPct val="115000"/>
                        </a:lnSpc>
                        <a:spcBef>
                          <a:spcPct val="0"/>
                        </a:spcBef>
                        <a:spcAft>
                          <a:spcPts val="1000"/>
                        </a:spcAft>
                        <a:buClrTx/>
                        <a:buSzTx/>
                        <a:buFontTx/>
                        <a:buNone/>
                        <a:tabLst/>
                      </a:pPr>
                      <a:r>
                        <a:rPr kumimoji="0" lang="ru-RU" sz="900" b="0" i="0" u="none" strike="noStrike" cap="none" normalizeH="0" baseline="0" smtClean="0">
                          <a:ln>
                            <a:noFill/>
                          </a:ln>
                          <a:solidFill>
                            <a:schemeClr val="tx1"/>
                          </a:solidFill>
                          <a:effectLst/>
                          <a:latin typeface="Calibri" pitchFamily="34" charset="0"/>
                        </a:rPr>
                        <a:t>Коммуникация</a:t>
                      </a:r>
                      <a:endParaRPr kumimoji="0" lang="ru-RU" sz="9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900" b="0" i="0" u="none" strike="noStrike" cap="none" normalizeH="0" baseline="0" smtClean="0">
                          <a:ln>
                            <a:noFill/>
                          </a:ln>
                          <a:solidFill>
                            <a:schemeClr val="tx1"/>
                          </a:solidFill>
                          <a:effectLst/>
                          <a:latin typeface="Calibri" pitchFamily="34" charset="0"/>
                        </a:rPr>
                        <a:t>Развитие речи</a:t>
                      </a:r>
                      <a:endParaRPr kumimoji="0" lang="ru-RU" sz="9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smtClean="0">
                          <a:ln>
                            <a:noFill/>
                          </a:ln>
                          <a:solidFill>
                            <a:schemeClr val="tx1"/>
                          </a:solidFill>
                          <a:effectLst/>
                          <a:latin typeface="Calibri" pitchFamily="3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smtClean="0">
                          <a:ln>
                            <a:noFill/>
                          </a:ln>
                          <a:solidFill>
                            <a:schemeClr val="tx1"/>
                          </a:solidFill>
                          <a:effectLst/>
                          <a:latin typeface="Calibri" pitchFamily="3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smtClean="0">
                          <a:ln>
                            <a:noFill/>
                          </a:ln>
                          <a:solidFill>
                            <a:schemeClr val="tx1"/>
                          </a:solidFill>
                          <a:effectLst/>
                          <a:latin typeface="Calibri" pitchFamily="3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smtClean="0">
                          <a:ln>
                            <a:noFill/>
                          </a:ln>
                          <a:solidFill>
                            <a:schemeClr val="tx1"/>
                          </a:solidFill>
                          <a:effectLst/>
                          <a:latin typeface="Calibri" pitchFamily="3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smtClean="0">
                          <a:ln>
                            <a:noFill/>
                          </a:ln>
                          <a:solidFill>
                            <a:schemeClr val="tx1"/>
                          </a:solidFill>
                          <a:effectLst/>
                          <a:latin typeface="Calibri" pitchFamily="34" charset="0"/>
                        </a:rPr>
                        <a:t>20 мин.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ru-RU"/>
                    </a:p>
                  </a:txBody>
                  <a:tcPr/>
                </a:tc>
              </a:tr>
              <a:tr h="219075">
                <a:tc row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smtClean="0">
                          <a:ln>
                            <a:noFill/>
                          </a:ln>
                          <a:solidFill>
                            <a:schemeClr val="tx1"/>
                          </a:solidFill>
                          <a:effectLst/>
                          <a:latin typeface="Calibri" pitchFamily="34" charset="0"/>
                        </a:rPr>
                        <a:t>Художественно-эстетическое</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smtClean="0">
                          <a:ln>
                            <a:noFill/>
                          </a:ln>
                          <a:solidFill>
                            <a:schemeClr val="tx1"/>
                          </a:solidFill>
                          <a:effectLst/>
                          <a:latin typeface="Calibri" pitchFamily="34" charset="0"/>
                        </a:rPr>
                        <a:t>Художественное творчество</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smtClean="0">
                          <a:ln>
                            <a:noFill/>
                          </a:ln>
                          <a:solidFill>
                            <a:schemeClr val="tx1"/>
                          </a:solidFill>
                          <a:effectLst/>
                          <a:latin typeface="Calibri" pitchFamily="34" charset="0"/>
                        </a:rPr>
                        <a:t>Рисование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smtClean="0">
                          <a:ln>
                            <a:noFill/>
                          </a:ln>
                          <a:solidFill>
                            <a:schemeClr val="tx1"/>
                          </a:solidFill>
                          <a:effectLst/>
                          <a:latin typeface="Calibri" pitchFamily="3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smtClean="0">
                          <a:ln>
                            <a:noFill/>
                          </a:ln>
                          <a:solidFill>
                            <a:schemeClr val="tx1"/>
                          </a:solidFill>
                          <a:effectLst/>
                          <a:latin typeface="Calibri" pitchFamily="3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smtClean="0">
                          <a:ln>
                            <a:noFill/>
                          </a:ln>
                          <a:solidFill>
                            <a:schemeClr val="tx1"/>
                          </a:solidFill>
                          <a:effectLst/>
                          <a:latin typeface="Calibri" pitchFamily="3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smtClean="0">
                          <a:ln>
                            <a:noFill/>
                          </a:ln>
                          <a:solidFill>
                            <a:schemeClr val="tx1"/>
                          </a:solidFill>
                          <a:effectLst/>
                          <a:latin typeface="Calibri" pitchFamily="3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smtClean="0">
                          <a:ln>
                            <a:noFill/>
                          </a:ln>
                          <a:solidFill>
                            <a:schemeClr val="tx1"/>
                          </a:solidFill>
                          <a:effectLst/>
                          <a:latin typeface="Calibri" pitchFamily="34" charset="0"/>
                        </a:rPr>
                        <a:t>20 мин.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ru-RU"/>
                    </a:p>
                  </a:txBody>
                  <a:tcPr/>
                </a:tc>
              </a:tr>
              <a:tr h="219075">
                <a:tc vMerge="1">
                  <a:txBody>
                    <a:bodyPr/>
                    <a:lstStyle/>
                    <a:p>
                      <a:endParaRPr lang="ru-RU"/>
                    </a:p>
                  </a:txBody>
                  <a:tcPr/>
                </a:tc>
                <a:tc vMerge="1">
                  <a:txBody>
                    <a:bodyPr/>
                    <a:lstStyle/>
                    <a:p>
                      <a:endParaRPr lang="ru-RU"/>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smtClean="0">
                          <a:ln>
                            <a:noFill/>
                          </a:ln>
                          <a:solidFill>
                            <a:schemeClr val="tx1"/>
                          </a:solidFill>
                          <a:effectLst/>
                          <a:latin typeface="Calibri" pitchFamily="34" charset="0"/>
                        </a:rPr>
                        <a:t>Лепка</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dirty="0" smtClean="0">
                          <a:ln>
                            <a:noFill/>
                          </a:ln>
                          <a:solidFill>
                            <a:schemeClr val="tx1"/>
                          </a:solidFill>
                          <a:effectLst/>
                          <a:latin typeface="Calibri" pitchFamily="3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smtClean="0">
                          <a:ln>
                            <a:noFill/>
                          </a:ln>
                          <a:solidFill>
                            <a:schemeClr val="tx1"/>
                          </a:solidFill>
                          <a:effectLst/>
                          <a:latin typeface="Calibri" pitchFamily="3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dirty="0" smtClean="0">
                          <a:ln>
                            <a:noFill/>
                          </a:ln>
                          <a:solidFill>
                            <a:schemeClr val="tx1"/>
                          </a:solidFill>
                          <a:effectLst/>
                          <a:latin typeface="Calibri" pitchFamily="3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smtClean="0">
                          <a:ln>
                            <a:noFill/>
                          </a:ln>
                          <a:solidFill>
                            <a:schemeClr val="tx1"/>
                          </a:solidFill>
                          <a:effectLst/>
                          <a:latin typeface="Calibri" pitchFamily="3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dirty="0" smtClean="0">
                          <a:ln>
                            <a:noFill/>
                          </a:ln>
                          <a:solidFill>
                            <a:schemeClr val="tx1"/>
                          </a:solidFill>
                          <a:effectLst/>
                          <a:latin typeface="Calibri" pitchFamily="34" charset="0"/>
                        </a:rPr>
                        <a:t>20 мин.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ru-RU"/>
                    </a:p>
                  </a:txBody>
                  <a:tcPr/>
                </a:tc>
              </a:tr>
              <a:tr h="219075">
                <a:tc vMerge="1">
                  <a:txBody>
                    <a:bodyPr/>
                    <a:lstStyle/>
                    <a:p>
                      <a:endParaRPr lang="ru-RU"/>
                    </a:p>
                  </a:txBody>
                  <a:tcPr/>
                </a:tc>
                <a:tc vMerge="1">
                  <a:txBody>
                    <a:bodyPr/>
                    <a:lstStyle/>
                    <a:p>
                      <a:endParaRPr lang="ru-RU"/>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smtClean="0">
                          <a:ln>
                            <a:noFill/>
                          </a:ln>
                          <a:solidFill>
                            <a:schemeClr val="tx1"/>
                          </a:solidFill>
                          <a:effectLst/>
                          <a:latin typeface="Calibri" pitchFamily="34" charset="0"/>
                        </a:rPr>
                        <a:t>Аппликация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smtClean="0">
                          <a:ln>
                            <a:noFill/>
                          </a:ln>
                          <a:solidFill>
                            <a:schemeClr val="tx1"/>
                          </a:solidFill>
                          <a:effectLst/>
                          <a:latin typeface="Calibri" pitchFamily="3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dirty="0" smtClean="0">
                          <a:ln>
                            <a:noFill/>
                          </a:ln>
                          <a:solidFill>
                            <a:schemeClr val="tx1"/>
                          </a:solidFill>
                          <a:effectLst/>
                          <a:latin typeface="Calibri" pitchFamily="3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smtClean="0">
                          <a:ln>
                            <a:noFill/>
                          </a:ln>
                          <a:solidFill>
                            <a:schemeClr val="tx1"/>
                          </a:solidFill>
                          <a:effectLst/>
                          <a:latin typeface="Calibri" pitchFamily="3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dirty="0" smtClean="0">
                          <a:ln>
                            <a:noFill/>
                          </a:ln>
                          <a:solidFill>
                            <a:schemeClr val="tx1"/>
                          </a:solidFill>
                          <a:effectLst/>
                          <a:latin typeface="Calibri" pitchFamily="3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dirty="0" smtClean="0">
                          <a:ln>
                            <a:noFill/>
                          </a:ln>
                          <a:solidFill>
                            <a:schemeClr val="tx1"/>
                          </a:solidFill>
                          <a:effectLst/>
                          <a:latin typeface="Calibri" pitchFamily="34" charset="0"/>
                        </a:rPr>
                        <a:t>20 мин.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ru-RU"/>
                    </a:p>
                  </a:txBody>
                  <a:tcPr/>
                </a:tc>
              </a:tr>
              <a:tr h="219075">
                <a:tc vMerge="1">
                  <a:txBody>
                    <a:bodyPr/>
                    <a:lstStyle/>
                    <a:p>
                      <a:endParaRPr lang="ru-RU"/>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smtClean="0">
                          <a:ln>
                            <a:noFill/>
                          </a:ln>
                          <a:solidFill>
                            <a:schemeClr val="tx1"/>
                          </a:solidFill>
                          <a:effectLst/>
                          <a:latin typeface="Calibri" pitchFamily="34" charset="0"/>
                        </a:rPr>
                        <a:t>Музыка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smtClean="0">
                          <a:ln>
                            <a:noFill/>
                          </a:ln>
                          <a:solidFill>
                            <a:schemeClr val="tx1"/>
                          </a:solidFill>
                          <a:effectLst/>
                          <a:latin typeface="Calibri" pitchFamily="34" charset="0"/>
                        </a:rPr>
                        <a:t>Музыка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smtClean="0">
                          <a:ln>
                            <a:noFill/>
                          </a:ln>
                          <a:solidFill>
                            <a:schemeClr val="tx1"/>
                          </a:solidFill>
                          <a:effectLst/>
                          <a:latin typeface="Calibri" pitchFamily="34"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smtClean="0">
                          <a:ln>
                            <a:noFill/>
                          </a:ln>
                          <a:solidFill>
                            <a:schemeClr val="tx1"/>
                          </a:solidFill>
                          <a:effectLst/>
                          <a:latin typeface="Calibri" pitchFamily="34"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smtClean="0">
                          <a:ln>
                            <a:noFill/>
                          </a:ln>
                          <a:solidFill>
                            <a:schemeClr val="tx1"/>
                          </a:solidFill>
                          <a:effectLst/>
                          <a:latin typeface="Calibri" pitchFamily="34"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smtClean="0">
                          <a:ln>
                            <a:noFill/>
                          </a:ln>
                          <a:solidFill>
                            <a:schemeClr val="tx1"/>
                          </a:solidFill>
                          <a:effectLst/>
                          <a:latin typeface="Calibri" pitchFamily="34"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smtClean="0">
                          <a:ln>
                            <a:noFill/>
                          </a:ln>
                          <a:solidFill>
                            <a:schemeClr val="tx1"/>
                          </a:solidFill>
                          <a:effectLst/>
                          <a:latin typeface="Calibri" pitchFamily="34" charset="0"/>
                        </a:rPr>
                        <a:t>20 мин. /  40 мин.</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ru-RU"/>
                    </a:p>
                  </a:txBody>
                  <a:tcPr/>
                </a:tc>
              </a:tr>
              <a:tr h="222250">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1" i="0" u="none" strike="noStrike" cap="none" normalizeH="0" baseline="0" smtClean="0">
                          <a:ln>
                            <a:noFill/>
                          </a:ln>
                          <a:solidFill>
                            <a:schemeClr val="tx1"/>
                          </a:solidFill>
                          <a:effectLst/>
                          <a:latin typeface="Calibri" pitchFamily="34" charset="0"/>
                        </a:rPr>
                        <a:t>Всего </a:t>
                      </a:r>
                      <a:endParaRPr kumimoji="0" lang="ru-RU" sz="9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1" i="0" u="none" strike="noStrike" cap="none" normalizeH="0" baseline="0" dirty="0" smtClean="0">
                          <a:ln>
                            <a:noFill/>
                          </a:ln>
                          <a:solidFill>
                            <a:schemeClr val="tx1"/>
                          </a:solidFill>
                          <a:effectLst/>
                          <a:latin typeface="Calibri" pitchFamily="34" charset="0"/>
                        </a:rPr>
                        <a:t>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1" i="0" u="none" strike="noStrike" cap="none" normalizeH="0" baseline="0" dirty="0" smtClean="0">
                          <a:ln>
                            <a:noFill/>
                          </a:ln>
                          <a:solidFill>
                            <a:schemeClr val="tx1"/>
                          </a:solidFill>
                          <a:effectLst/>
                          <a:latin typeface="Calibri" pitchFamily="34" charset="0"/>
                        </a:rPr>
                        <a:t>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1" i="0" u="none" strike="noStrike" cap="none" normalizeH="0" baseline="0" dirty="0" smtClean="0">
                          <a:ln>
                            <a:noFill/>
                          </a:ln>
                          <a:solidFill>
                            <a:schemeClr val="tx1"/>
                          </a:solidFill>
                          <a:effectLst/>
                          <a:latin typeface="Calibri" pitchFamily="34" charset="0"/>
                        </a:rPr>
                        <a:t>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1" i="0" u="none" strike="noStrike" cap="none" normalizeH="0" baseline="0" dirty="0" smtClean="0">
                          <a:ln>
                            <a:noFill/>
                          </a:ln>
                          <a:solidFill>
                            <a:schemeClr val="tx1"/>
                          </a:solidFill>
                          <a:effectLst/>
                          <a:latin typeface="Calibri" pitchFamily="34" charset="0"/>
                        </a:rPr>
                        <a:t>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9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ru-RU"/>
                    </a:p>
                  </a:txBody>
                  <a:tcPr/>
                </a:tc>
              </a:tr>
              <a:tr h="234950">
                <a:tc gridSpan="9">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1" i="1" u="none" strike="noStrike" cap="none" normalizeH="0" baseline="0" smtClean="0">
                          <a:ln>
                            <a:noFill/>
                          </a:ln>
                          <a:solidFill>
                            <a:schemeClr val="tx1"/>
                          </a:solidFill>
                          <a:effectLst/>
                          <a:latin typeface="Calibri" pitchFamily="34" charset="0"/>
                        </a:rPr>
                        <a:t>Часть, формируемая участниками образовательного процесса</a:t>
                      </a:r>
                      <a:endParaRPr kumimoji="0" lang="ru-RU" sz="10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6143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dirty="0" smtClean="0">
                          <a:ln>
                            <a:noFill/>
                          </a:ln>
                          <a:solidFill>
                            <a:schemeClr val="tx1"/>
                          </a:solidFill>
                          <a:effectLst/>
                          <a:latin typeface="Calibri" pitchFamily="34" charset="0"/>
                        </a:rPr>
                        <a:t>Физическое</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dirty="0" smtClean="0">
                          <a:ln>
                            <a:noFill/>
                          </a:ln>
                          <a:solidFill>
                            <a:schemeClr val="tx1"/>
                          </a:solidFill>
                          <a:effectLst/>
                          <a:latin typeface="Calibri" pitchFamily="34" charset="0"/>
                        </a:rPr>
                        <a:t>Здоровье</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smtClean="0">
                          <a:ln>
                            <a:noFill/>
                          </a:ln>
                          <a:solidFill>
                            <a:schemeClr val="tx1"/>
                          </a:solidFill>
                          <a:effectLst/>
                          <a:latin typeface="Calibri"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smtClean="0">
                          <a:ln>
                            <a:noFill/>
                          </a:ln>
                          <a:solidFill>
                            <a:schemeClr val="tx1"/>
                          </a:solidFill>
                          <a:effectLst/>
                          <a:latin typeface="Calibri"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smtClean="0">
                          <a:ln>
                            <a:noFill/>
                          </a:ln>
                          <a:solidFill>
                            <a:schemeClr val="tx1"/>
                          </a:solidFill>
                          <a:effectLst/>
                          <a:latin typeface="Calibri"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smtClean="0">
                          <a:ln>
                            <a:noFill/>
                          </a:ln>
                          <a:solidFill>
                            <a:schemeClr val="tx1"/>
                          </a:solidFill>
                          <a:effectLst/>
                          <a:latin typeface="Calibri"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smtClean="0">
                          <a:ln>
                            <a:noFill/>
                          </a:ln>
                          <a:solidFill>
                            <a:schemeClr val="tx1"/>
                          </a:solidFill>
                          <a:effectLst/>
                          <a:latin typeface="Calibri"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dirty="0" smtClean="0">
                          <a:ln>
                            <a:noFill/>
                          </a:ln>
                          <a:solidFill>
                            <a:schemeClr val="tx1"/>
                          </a:solidFill>
                          <a:effectLst/>
                          <a:latin typeface="Calibri" pitchFamily="34" charset="0"/>
                        </a:rPr>
                        <a:t>2 ч. 40 мин.</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ru-RU" sz="1100" kern="1200" dirty="0" smtClean="0">
                          <a:solidFill>
                            <a:schemeClr val="tx1"/>
                          </a:solidFill>
                          <a:latin typeface="+mn-lt"/>
                          <a:ea typeface="+mn-ea"/>
                          <a:cs typeface="+mn-cs"/>
                        </a:rPr>
                        <a:t>Совместная деятельность: «Волшебные ладошки», «Каблучок», «</a:t>
                      </a:r>
                      <a:r>
                        <a:rPr lang="ru-RU" sz="1100" kern="1200" dirty="0" err="1" smtClean="0">
                          <a:solidFill>
                            <a:schemeClr val="tx1"/>
                          </a:solidFill>
                          <a:latin typeface="+mn-lt"/>
                          <a:ea typeface="+mn-ea"/>
                          <a:cs typeface="+mn-cs"/>
                        </a:rPr>
                        <a:t>Мастерилка</a:t>
                      </a:r>
                      <a:r>
                        <a:rPr lang="ru-RU" sz="1100" kern="1200" dirty="0" smtClean="0">
                          <a:solidFill>
                            <a:schemeClr val="tx1"/>
                          </a:solidFill>
                          <a:latin typeface="+mn-lt"/>
                          <a:ea typeface="+mn-ea"/>
                          <a:cs typeface="+mn-cs"/>
                        </a:rPr>
                        <a:t>», «Веселые ножки»  -реализуется в ходе режимных моментов</a:t>
                      </a:r>
                      <a:endParaRPr kumimoji="0" lang="ru-RU" sz="11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778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smtClean="0">
                          <a:ln>
                            <a:noFill/>
                          </a:ln>
                          <a:solidFill>
                            <a:schemeClr val="tx1"/>
                          </a:solidFill>
                          <a:effectLst/>
                          <a:latin typeface="Calibri" pitchFamily="34" charset="0"/>
                        </a:rPr>
                        <a:t>Художественно-эстетическое</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dirty="0" smtClean="0">
                          <a:ln>
                            <a:noFill/>
                          </a:ln>
                          <a:solidFill>
                            <a:schemeClr val="tx1"/>
                          </a:solidFill>
                          <a:effectLst/>
                          <a:latin typeface="Calibri" pitchFamily="34" charset="0"/>
                        </a:rPr>
                        <a:t>Художественное творчество</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smtClean="0">
                          <a:ln>
                            <a:noFill/>
                          </a:ln>
                          <a:solidFill>
                            <a:schemeClr val="tx1"/>
                          </a:solidFill>
                          <a:effectLst/>
                          <a:latin typeface="Calibri"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smtClean="0">
                          <a:ln>
                            <a:noFill/>
                          </a:ln>
                          <a:solidFill>
                            <a:schemeClr val="tx1"/>
                          </a:solidFill>
                          <a:effectLst/>
                          <a:latin typeface="Calibri"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smtClean="0">
                          <a:ln>
                            <a:noFill/>
                          </a:ln>
                          <a:solidFill>
                            <a:schemeClr val="tx1"/>
                          </a:solidFill>
                          <a:effectLst/>
                          <a:latin typeface="Calibri"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smtClean="0">
                          <a:ln>
                            <a:noFill/>
                          </a:ln>
                          <a:solidFill>
                            <a:schemeClr val="tx1"/>
                          </a:solidFill>
                          <a:effectLst/>
                          <a:latin typeface="Calibri"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dirty="0" smtClean="0">
                          <a:ln>
                            <a:noFill/>
                          </a:ln>
                          <a:solidFill>
                            <a:schemeClr val="tx1"/>
                          </a:solidFill>
                          <a:effectLst/>
                          <a:latin typeface="Calibri"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ru-RU"/>
                    </a:p>
                  </a:txBody>
                  <a:tcPr/>
                </a:tc>
                <a:tc v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9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8163">
                <a:tc gridSpan="9">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dirty="0" smtClean="0">
                          <a:ln>
                            <a:noFill/>
                          </a:ln>
                          <a:solidFill>
                            <a:schemeClr val="tx1"/>
                          </a:solidFill>
                          <a:effectLst/>
                          <a:latin typeface="Calibri" pitchFamily="34" charset="0"/>
                        </a:rPr>
                        <a:t>Максимально допустимый объем недельной нагрузки – 4 часа</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dirty="0"/>
                    </a:p>
                  </a:txBody>
                  <a:tcPr/>
                </a:tc>
              </a:tr>
            </a:tbl>
          </a:graphicData>
        </a:graphic>
      </p:graphicFrame>
      <p:sp>
        <p:nvSpPr>
          <p:cNvPr id="30874" name="Rectangle 1"/>
          <p:cNvSpPr>
            <a:spLocks noChangeArrowheads="1"/>
          </p:cNvSpPr>
          <p:nvPr/>
        </p:nvSpPr>
        <p:spPr bwMode="auto">
          <a:xfrm>
            <a:off x="1244550" y="-33010"/>
            <a:ext cx="6654899" cy="523220"/>
          </a:xfrm>
          <a:prstGeom prst="rect">
            <a:avLst/>
          </a:prstGeom>
          <a:noFill/>
          <a:ln w="9525">
            <a:noFill/>
            <a:miter lim="800000"/>
            <a:headEnd/>
            <a:tailEnd/>
          </a:ln>
        </p:spPr>
        <p:txBody>
          <a:bodyPr wrap="none" anchor="ctr">
            <a:spAutoFit/>
          </a:bodyPr>
          <a:lstStyle/>
          <a:p>
            <a:pPr algn="ctr"/>
            <a:r>
              <a:rPr lang="ru-RU" sz="1400" b="1" dirty="0">
                <a:solidFill>
                  <a:schemeClr val="bg2">
                    <a:lumMod val="10000"/>
                  </a:schemeClr>
                </a:solidFill>
                <a:latin typeface="Times New Roman" pitchFamily="18" charset="0"/>
                <a:cs typeface="Times New Roman" pitchFamily="18" charset="0"/>
              </a:rPr>
              <a:t>Распределение образовательных областей на неделю для детей 4-5 лет</a:t>
            </a:r>
            <a:endParaRPr lang="ru-RU" sz="900" dirty="0">
              <a:solidFill>
                <a:schemeClr val="bg2">
                  <a:lumMod val="10000"/>
                </a:schemeClr>
              </a:solidFill>
            </a:endParaRPr>
          </a:p>
          <a:p>
            <a:pPr algn="ctr" eaLnBrk="0" hangingPunct="0"/>
            <a:r>
              <a:rPr lang="ru-RU" sz="1400" b="1" dirty="0">
                <a:solidFill>
                  <a:schemeClr val="bg2">
                    <a:lumMod val="10000"/>
                  </a:schemeClr>
                </a:solidFill>
                <a:latin typeface="Times New Roman" pitchFamily="18" charset="0"/>
                <a:cs typeface="Times New Roman" pitchFamily="18" charset="0"/>
              </a:rPr>
              <a:t>реализующих Основную общеобразовательную программу МБДОУ № г. Пензы</a:t>
            </a:r>
            <a:endParaRPr lang="ru-RU" dirty="0">
              <a:solidFill>
                <a:schemeClr val="bg2">
                  <a:lumMod val="10000"/>
                </a:schemeClr>
              </a:solidFill>
            </a:endParaRPr>
          </a:p>
        </p:txBody>
      </p:sp>
    </p:spTree>
  </p:cSld>
  <p:clrMapOvr>
    <a:masterClrMapping/>
  </p:clrMapOvr>
  <p:transition spd="med">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3" name="Прямоугольник 2"/>
          <p:cNvSpPr/>
          <p:nvPr/>
        </p:nvSpPr>
        <p:spPr>
          <a:xfrm>
            <a:off x="1785918" y="2500306"/>
            <a:ext cx="5786478" cy="714380"/>
          </a:xfrm>
          <a:prstGeom prst="rect">
            <a:avLst/>
          </a:prstGeom>
          <a:solidFill>
            <a:schemeClr val="tx2">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b="1" dirty="0" smtClean="0">
                <a:latin typeface="Times New Roman" pitchFamily="18" charset="0"/>
                <a:cs typeface="Times New Roman" pitchFamily="18" charset="0"/>
              </a:rPr>
              <a:t>Перспективное планирование по</a:t>
            </a:r>
          </a:p>
          <a:p>
            <a:pPr algn="ctr" fontAlgn="auto">
              <a:spcBef>
                <a:spcPts val="0"/>
              </a:spcBef>
              <a:spcAft>
                <a:spcPts val="0"/>
              </a:spcAft>
              <a:defRPr/>
            </a:pPr>
            <a:r>
              <a:rPr lang="ru-RU" b="1" dirty="0" smtClean="0">
                <a:latin typeface="Times New Roman" pitchFamily="18" charset="0"/>
                <a:cs typeface="Times New Roman" pitchFamily="18" charset="0"/>
              </a:rPr>
              <a:t>основным направлениям </a:t>
            </a:r>
            <a:r>
              <a:rPr lang="ru-RU" b="1" dirty="0">
                <a:latin typeface="Times New Roman" pitchFamily="18" charset="0"/>
                <a:cs typeface="Times New Roman" pitchFamily="18" charset="0"/>
              </a:rPr>
              <a:t>развития детей и </a:t>
            </a:r>
            <a:r>
              <a:rPr lang="ru-RU" b="1" dirty="0" smtClean="0">
                <a:latin typeface="Times New Roman" pitchFamily="18" charset="0"/>
                <a:cs typeface="Times New Roman" pitchFamily="18" charset="0"/>
              </a:rPr>
              <a:t>образовательным областям</a:t>
            </a:r>
            <a:endParaRPr lang="ru-RU" b="1" dirty="0">
              <a:latin typeface="Times New Roman" pitchFamily="18" charset="0"/>
              <a:cs typeface="Times New Roman" pitchFamily="18" charset="0"/>
            </a:endParaRPr>
          </a:p>
        </p:txBody>
      </p:sp>
      <p:sp>
        <p:nvSpPr>
          <p:cNvPr id="5" name="Содержимое 4"/>
          <p:cNvSpPr>
            <a:spLocks noGrp="1"/>
          </p:cNvSpPr>
          <p:nvPr>
            <p:ph/>
          </p:nvPr>
        </p:nvSpPr>
        <p:spPr>
          <a:xfrm>
            <a:off x="357158" y="1785926"/>
            <a:ext cx="3757610" cy="511155"/>
          </a:xfrm>
          <a:solidFill>
            <a:srgbClr val="0070C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eaLnBrk="1" fontAlgn="auto" hangingPunct="1">
              <a:spcAft>
                <a:spcPts val="0"/>
              </a:spcAft>
              <a:buFont typeface="Arial" pitchFamily="34" charset="0"/>
              <a:buNone/>
              <a:defRPr/>
            </a:pPr>
            <a:r>
              <a:rPr lang="ru-RU" sz="2400" b="1" dirty="0" smtClean="0">
                <a:latin typeface="Times New Roman" pitchFamily="18" charset="0"/>
                <a:cs typeface="Times New Roman" pitchFamily="18" charset="0"/>
              </a:rPr>
              <a:t>физическое</a:t>
            </a:r>
            <a:endParaRPr lang="ru-RU" sz="2400" b="1" dirty="0">
              <a:latin typeface="Times New Roman" pitchFamily="18" charset="0"/>
              <a:cs typeface="Times New Roman" pitchFamily="18" charset="0"/>
            </a:endParaRPr>
          </a:p>
        </p:txBody>
      </p:sp>
      <p:sp>
        <p:nvSpPr>
          <p:cNvPr id="6" name="Содержимое 4"/>
          <p:cNvSpPr txBox="1">
            <a:spLocks/>
          </p:cNvSpPr>
          <p:nvPr/>
        </p:nvSpPr>
        <p:spPr>
          <a:xfrm>
            <a:off x="4786314" y="1785926"/>
            <a:ext cx="4000528" cy="511155"/>
          </a:xfrm>
          <a:prstGeom prst="rect">
            <a:avLst/>
          </a:prstGeom>
          <a:solidFill>
            <a:srgbClr val="0070C0"/>
          </a:solidFill>
          <a:ln w="25400" cap="flat" cmpd="sng" algn="ctr">
            <a:noFill/>
            <a:prstDash val="soli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normAutofit fontScale="92500"/>
          </a:bodyPr>
          <a:lstStyle/>
          <a:p>
            <a:pPr marL="342900" indent="-342900" algn="ctr" fontAlgn="auto">
              <a:spcBef>
                <a:spcPct val="20000"/>
              </a:spcBef>
              <a:spcAft>
                <a:spcPts val="0"/>
              </a:spcAft>
              <a:buFont typeface="Arial" pitchFamily="34" charset="0"/>
              <a:buNone/>
              <a:defRPr/>
            </a:pPr>
            <a:r>
              <a:rPr lang="ru-RU" sz="2400" b="1" dirty="0">
                <a:latin typeface="Times New Roman" pitchFamily="18" charset="0"/>
                <a:cs typeface="Times New Roman" pitchFamily="18" charset="0"/>
              </a:rPr>
              <a:t>Художественно-эстетическое</a:t>
            </a:r>
          </a:p>
        </p:txBody>
      </p:sp>
      <p:sp>
        <p:nvSpPr>
          <p:cNvPr id="7" name="Содержимое 4"/>
          <p:cNvSpPr txBox="1">
            <a:spLocks/>
          </p:cNvSpPr>
          <p:nvPr/>
        </p:nvSpPr>
        <p:spPr>
          <a:xfrm>
            <a:off x="428596" y="3357562"/>
            <a:ext cx="3757610" cy="511155"/>
          </a:xfrm>
          <a:prstGeom prst="rect">
            <a:avLst/>
          </a:prstGeom>
          <a:solidFill>
            <a:srgbClr val="0070C0"/>
          </a:solidFill>
          <a:ln w="25400" cap="flat" cmpd="sng" algn="ctr">
            <a:noFill/>
            <a:prstDash val="soli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342900" indent="-342900" algn="ctr" fontAlgn="auto">
              <a:spcBef>
                <a:spcPct val="20000"/>
              </a:spcBef>
              <a:spcAft>
                <a:spcPts val="0"/>
              </a:spcAft>
              <a:buFont typeface="Arial" pitchFamily="34" charset="0"/>
              <a:buNone/>
              <a:defRPr/>
            </a:pPr>
            <a:r>
              <a:rPr lang="ru-RU" sz="2400" b="1" dirty="0">
                <a:latin typeface="Times New Roman" pitchFamily="18" charset="0"/>
                <a:cs typeface="Times New Roman" pitchFamily="18" charset="0"/>
              </a:rPr>
              <a:t>Познавательно-речевое</a:t>
            </a:r>
          </a:p>
        </p:txBody>
      </p:sp>
      <p:sp>
        <p:nvSpPr>
          <p:cNvPr id="8" name="Содержимое 4"/>
          <p:cNvSpPr txBox="1">
            <a:spLocks/>
          </p:cNvSpPr>
          <p:nvPr/>
        </p:nvSpPr>
        <p:spPr>
          <a:xfrm>
            <a:off x="4929190" y="3357562"/>
            <a:ext cx="3757610" cy="511155"/>
          </a:xfrm>
          <a:prstGeom prst="rect">
            <a:avLst/>
          </a:prstGeom>
          <a:solidFill>
            <a:srgbClr val="0070C0"/>
          </a:solidFill>
          <a:ln w="25400" cap="flat" cmpd="sng" algn="ctr">
            <a:noFill/>
            <a:prstDash val="soli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342900" indent="-342900" algn="ctr" fontAlgn="auto">
              <a:spcBef>
                <a:spcPct val="20000"/>
              </a:spcBef>
              <a:spcAft>
                <a:spcPts val="0"/>
              </a:spcAft>
              <a:buFont typeface="Arial" pitchFamily="34" charset="0"/>
              <a:buNone/>
              <a:defRPr/>
            </a:pPr>
            <a:r>
              <a:rPr lang="ru-RU" sz="2400" b="1" dirty="0">
                <a:latin typeface="Times New Roman" pitchFamily="18" charset="0"/>
                <a:cs typeface="Times New Roman" pitchFamily="18" charset="0"/>
              </a:rPr>
              <a:t>Социально-личностное</a:t>
            </a:r>
          </a:p>
        </p:txBody>
      </p:sp>
      <p:sp>
        <p:nvSpPr>
          <p:cNvPr id="9" name="Стрелка вниз 8"/>
          <p:cNvSpPr/>
          <p:nvPr/>
        </p:nvSpPr>
        <p:spPr>
          <a:xfrm>
            <a:off x="357158" y="857232"/>
            <a:ext cx="1643074" cy="1071570"/>
          </a:xfrm>
          <a:prstGeom prst="downArrow">
            <a:avLst>
              <a:gd name="adj1" fmla="val 100000"/>
              <a:gd name="adj2" fmla="val 50000"/>
            </a:avLst>
          </a:prstGeom>
          <a:solidFill>
            <a:srgbClr val="00808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b="1" dirty="0">
              <a:latin typeface="Times New Roman" pitchFamily="18" charset="0"/>
              <a:cs typeface="Times New Roman" pitchFamily="18" charset="0"/>
            </a:endParaRPr>
          </a:p>
          <a:p>
            <a:pPr algn="ctr" fontAlgn="auto">
              <a:spcBef>
                <a:spcPts val="0"/>
              </a:spcBef>
              <a:spcAft>
                <a:spcPts val="0"/>
              </a:spcAft>
              <a:defRPr/>
            </a:pPr>
            <a:r>
              <a:rPr lang="ru-RU" b="1" dirty="0">
                <a:latin typeface="Times New Roman" pitchFamily="18" charset="0"/>
                <a:cs typeface="Times New Roman" pitchFamily="18" charset="0"/>
              </a:rPr>
              <a:t>Физическая культура</a:t>
            </a:r>
          </a:p>
        </p:txBody>
      </p:sp>
      <p:sp>
        <p:nvSpPr>
          <p:cNvPr id="10" name="Стрелка вниз 9"/>
          <p:cNvSpPr/>
          <p:nvPr/>
        </p:nvSpPr>
        <p:spPr>
          <a:xfrm>
            <a:off x="2428860" y="857232"/>
            <a:ext cx="1643074" cy="1071570"/>
          </a:xfrm>
          <a:prstGeom prst="downArrow">
            <a:avLst>
              <a:gd name="adj1" fmla="val 100000"/>
              <a:gd name="adj2" fmla="val 50000"/>
            </a:avLst>
          </a:prstGeom>
          <a:solidFill>
            <a:srgbClr val="00808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b="1" dirty="0">
              <a:latin typeface="Times New Roman" pitchFamily="18" charset="0"/>
              <a:cs typeface="Times New Roman" pitchFamily="18" charset="0"/>
            </a:endParaRPr>
          </a:p>
          <a:p>
            <a:pPr algn="ctr" fontAlgn="auto">
              <a:spcBef>
                <a:spcPts val="0"/>
              </a:spcBef>
              <a:spcAft>
                <a:spcPts val="0"/>
              </a:spcAft>
              <a:defRPr/>
            </a:pPr>
            <a:r>
              <a:rPr lang="ru-RU" b="1" dirty="0">
                <a:latin typeface="Times New Roman" pitchFamily="18" charset="0"/>
                <a:cs typeface="Times New Roman" pitchFamily="18" charset="0"/>
              </a:rPr>
              <a:t>Здоровье </a:t>
            </a:r>
          </a:p>
        </p:txBody>
      </p:sp>
      <p:sp>
        <p:nvSpPr>
          <p:cNvPr id="11" name="Стрелка вниз 10"/>
          <p:cNvSpPr/>
          <p:nvPr/>
        </p:nvSpPr>
        <p:spPr>
          <a:xfrm>
            <a:off x="4643438" y="857232"/>
            <a:ext cx="1643074" cy="1071570"/>
          </a:xfrm>
          <a:prstGeom prst="downArrow">
            <a:avLst>
              <a:gd name="adj1" fmla="val 100000"/>
              <a:gd name="adj2" fmla="val 50000"/>
            </a:avLst>
          </a:prstGeom>
          <a:solidFill>
            <a:srgbClr val="00808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b="1" dirty="0">
              <a:latin typeface="Times New Roman" pitchFamily="18" charset="0"/>
              <a:cs typeface="Times New Roman" pitchFamily="18" charset="0"/>
            </a:endParaRPr>
          </a:p>
          <a:p>
            <a:pPr algn="ctr" fontAlgn="auto">
              <a:spcBef>
                <a:spcPts val="0"/>
              </a:spcBef>
              <a:spcAft>
                <a:spcPts val="0"/>
              </a:spcAft>
              <a:defRPr/>
            </a:pPr>
            <a:r>
              <a:rPr lang="ru-RU" b="1" dirty="0">
                <a:latin typeface="Times New Roman" pitchFamily="18" charset="0"/>
                <a:cs typeface="Times New Roman" pitchFamily="18" charset="0"/>
              </a:rPr>
              <a:t>Музыка </a:t>
            </a:r>
          </a:p>
        </p:txBody>
      </p:sp>
      <p:sp>
        <p:nvSpPr>
          <p:cNvPr id="12" name="Стрелка вниз 11"/>
          <p:cNvSpPr/>
          <p:nvPr/>
        </p:nvSpPr>
        <p:spPr>
          <a:xfrm>
            <a:off x="6929454" y="857232"/>
            <a:ext cx="1857388" cy="1071570"/>
          </a:xfrm>
          <a:prstGeom prst="downArrow">
            <a:avLst>
              <a:gd name="adj1" fmla="val 100000"/>
              <a:gd name="adj2" fmla="val 50000"/>
            </a:avLst>
          </a:prstGeom>
          <a:solidFill>
            <a:srgbClr val="00808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b="1" dirty="0">
              <a:latin typeface="Times New Roman" pitchFamily="18" charset="0"/>
              <a:cs typeface="Times New Roman" pitchFamily="18" charset="0"/>
            </a:endParaRPr>
          </a:p>
          <a:p>
            <a:pPr algn="ctr" fontAlgn="auto">
              <a:spcBef>
                <a:spcPts val="0"/>
              </a:spcBef>
              <a:spcAft>
                <a:spcPts val="0"/>
              </a:spcAft>
              <a:defRPr/>
            </a:pPr>
            <a:r>
              <a:rPr lang="ru-RU" b="1" dirty="0">
                <a:latin typeface="Times New Roman" pitchFamily="18" charset="0"/>
                <a:cs typeface="Times New Roman" pitchFamily="18" charset="0"/>
              </a:rPr>
              <a:t>Художественное творчество</a:t>
            </a:r>
          </a:p>
        </p:txBody>
      </p:sp>
      <p:sp>
        <p:nvSpPr>
          <p:cNvPr id="13" name="Стрелка вверх 12"/>
          <p:cNvSpPr/>
          <p:nvPr/>
        </p:nvSpPr>
        <p:spPr>
          <a:xfrm>
            <a:off x="500034" y="3786190"/>
            <a:ext cx="1643074" cy="857256"/>
          </a:xfrm>
          <a:prstGeom prst="upArrow">
            <a:avLst>
              <a:gd name="adj1" fmla="val 99523"/>
              <a:gd name="adj2" fmla="val 50000"/>
            </a:avLst>
          </a:prstGeom>
          <a:solidFill>
            <a:srgbClr val="00808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b="1" dirty="0">
                <a:latin typeface="Times New Roman" pitchFamily="18" charset="0"/>
                <a:cs typeface="Times New Roman" pitchFamily="18" charset="0"/>
              </a:rPr>
              <a:t>Познание</a:t>
            </a:r>
          </a:p>
          <a:p>
            <a:pPr algn="ctr" fontAlgn="auto">
              <a:spcBef>
                <a:spcPts val="0"/>
              </a:spcBef>
              <a:spcAft>
                <a:spcPts val="0"/>
              </a:spcAft>
              <a:defRPr/>
            </a:pPr>
            <a:endParaRPr lang="ru-RU" b="1" dirty="0">
              <a:latin typeface="Times New Roman" pitchFamily="18" charset="0"/>
              <a:cs typeface="Times New Roman" pitchFamily="18" charset="0"/>
            </a:endParaRPr>
          </a:p>
        </p:txBody>
      </p:sp>
      <p:sp>
        <p:nvSpPr>
          <p:cNvPr id="14" name="Стрелка вверх 13"/>
          <p:cNvSpPr/>
          <p:nvPr/>
        </p:nvSpPr>
        <p:spPr>
          <a:xfrm>
            <a:off x="2357422" y="3857628"/>
            <a:ext cx="1928826" cy="857256"/>
          </a:xfrm>
          <a:prstGeom prst="upArrow">
            <a:avLst>
              <a:gd name="adj1" fmla="val 99523"/>
              <a:gd name="adj2" fmla="val 38889"/>
            </a:avLst>
          </a:prstGeom>
          <a:solidFill>
            <a:srgbClr val="00808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b="1" dirty="0">
                <a:latin typeface="Times New Roman" pitchFamily="18" charset="0"/>
                <a:cs typeface="Times New Roman" pitchFamily="18" charset="0"/>
              </a:rPr>
              <a:t>Коммуникация</a:t>
            </a:r>
          </a:p>
          <a:p>
            <a:pPr algn="ctr" fontAlgn="auto">
              <a:spcBef>
                <a:spcPts val="0"/>
              </a:spcBef>
              <a:spcAft>
                <a:spcPts val="0"/>
              </a:spcAft>
              <a:defRPr/>
            </a:pPr>
            <a:r>
              <a:rPr lang="ru-RU" b="1" dirty="0">
                <a:latin typeface="Times New Roman" pitchFamily="18" charset="0"/>
                <a:cs typeface="Times New Roman" pitchFamily="18" charset="0"/>
              </a:rPr>
              <a:t> </a:t>
            </a:r>
          </a:p>
        </p:txBody>
      </p:sp>
      <p:sp>
        <p:nvSpPr>
          <p:cNvPr id="16" name="Стрелка вверх 15"/>
          <p:cNvSpPr/>
          <p:nvPr/>
        </p:nvSpPr>
        <p:spPr>
          <a:xfrm>
            <a:off x="323528" y="4653136"/>
            <a:ext cx="1857388" cy="1500198"/>
          </a:xfrm>
          <a:prstGeom prst="upArrow">
            <a:avLst>
              <a:gd name="adj1" fmla="val 99523"/>
              <a:gd name="adj2" fmla="val 33333"/>
            </a:avLst>
          </a:prstGeom>
          <a:solidFill>
            <a:srgbClr val="00808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b="1" dirty="0">
                <a:latin typeface="Times New Roman" pitchFamily="18" charset="0"/>
                <a:cs typeface="Times New Roman" pitchFamily="18" charset="0"/>
              </a:rPr>
              <a:t>Чтение художественной литературы</a:t>
            </a:r>
          </a:p>
          <a:p>
            <a:pPr algn="ctr" fontAlgn="auto">
              <a:spcBef>
                <a:spcPts val="0"/>
              </a:spcBef>
              <a:spcAft>
                <a:spcPts val="0"/>
              </a:spcAft>
              <a:defRPr/>
            </a:pPr>
            <a:endParaRPr lang="ru-RU" b="1" dirty="0">
              <a:latin typeface="Times New Roman" pitchFamily="18" charset="0"/>
              <a:cs typeface="Times New Roman" pitchFamily="18" charset="0"/>
            </a:endParaRPr>
          </a:p>
        </p:txBody>
      </p:sp>
      <p:sp>
        <p:nvSpPr>
          <p:cNvPr id="17" name="Стрелка вверх 16"/>
          <p:cNvSpPr/>
          <p:nvPr/>
        </p:nvSpPr>
        <p:spPr>
          <a:xfrm>
            <a:off x="4643438" y="3786190"/>
            <a:ext cx="1643074" cy="857256"/>
          </a:xfrm>
          <a:prstGeom prst="upArrow">
            <a:avLst>
              <a:gd name="adj1" fmla="val 99523"/>
              <a:gd name="adj2" fmla="val 50000"/>
            </a:avLst>
          </a:prstGeom>
          <a:solidFill>
            <a:srgbClr val="00808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b="1" dirty="0">
                <a:latin typeface="Times New Roman" pitchFamily="18" charset="0"/>
                <a:cs typeface="Times New Roman" pitchFamily="18" charset="0"/>
              </a:rPr>
              <a:t>Труд </a:t>
            </a:r>
          </a:p>
          <a:p>
            <a:pPr algn="ctr" fontAlgn="auto">
              <a:spcBef>
                <a:spcPts val="0"/>
              </a:spcBef>
              <a:spcAft>
                <a:spcPts val="0"/>
              </a:spcAft>
              <a:defRPr/>
            </a:pPr>
            <a:endParaRPr lang="ru-RU" b="1" dirty="0">
              <a:latin typeface="Times New Roman" pitchFamily="18" charset="0"/>
              <a:cs typeface="Times New Roman" pitchFamily="18" charset="0"/>
            </a:endParaRPr>
          </a:p>
        </p:txBody>
      </p:sp>
      <p:sp>
        <p:nvSpPr>
          <p:cNvPr id="18" name="Стрелка вверх 17"/>
          <p:cNvSpPr/>
          <p:nvPr/>
        </p:nvSpPr>
        <p:spPr>
          <a:xfrm>
            <a:off x="6715140" y="3786190"/>
            <a:ext cx="1928826" cy="857256"/>
          </a:xfrm>
          <a:prstGeom prst="upArrow">
            <a:avLst>
              <a:gd name="adj1" fmla="val 99523"/>
              <a:gd name="adj2" fmla="val 38889"/>
            </a:avLst>
          </a:prstGeom>
          <a:solidFill>
            <a:srgbClr val="00808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b="1" dirty="0">
                <a:latin typeface="Times New Roman" pitchFamily="18" charset="0"/>
                <a:cs typeface="Times New Roman" pitchFamily="18" charset="0"/>
              </a:rPr>
              <a:t>Социализация</a:t>
            </a:r>
          </a:p>
          <a:p>
            <a:pPr algn="ctr" fontAlgn="auto">
              <a:spcBef>
                <a:spcPts val="0"/>
              </a:spcBef>
              <a:spcAft>
                <a:spcPts val="0"/>
              </a:spcAft>
              <a:defRPr/>
            </a:pPr>
            <a:r>
              <a:rPr lang="ru-RU" b="1" dirty="0">
                <a:latin typeface="Times New Roman" pitchFamily="18" charset="0"/>
                <a:cs typeface="Times New Roman" pitchFamily="18" charset="0"/>
              </a:rPr>
              <a:t> </a:t>
            </a:r>
          </a:p>
        </p:txBody>
      </p:sp>
      <p:sp>
        <p:nvSpPr>
          <p:cNvPr id="19" name="Стрелка вверх 18"/>
          <p:cNvSpPr/>
          <p:nvPr/>
        </p:nvSpPr>
        <p:spPr>
          <a:xfrm>
            <a:off x="6948264" y="4653136"/>
            <a:ext cx="1857388" cy="1500198"/>
          </a:xfrm>
          <a:prstGeom prst="upArrow">
            <a:avLst>
              <a:gd name="adj1" fmla="val 99523"/>
              <a:gd name="adj2" fmla="val 33333"/>
            </a:avLst>
          </a:prstGeom>
          <a:solidFill>
            <a:srgbClr val="00808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b="1" dirty="0">
                <a:latin typeface="Times New Roman" pitchFamily="18" charset="0"/>
                <a:cs typeface="Times New Roman" pitchFamily="18" charset="0"/>
              </a:rPr>
              <a:t>Безопасность </a:t>
            </a:r>
          </a:p>
          <a:p>
            <a:pPr algn="ctr" fontAlgn="auto">
              <a:spcBef>
                <a:spcPts val="0"/>
              </a:spcBef>
              <a:spcAft>
                <a:spcPts val="0"/>
              </a:spcAft>
              <a:defRPr/>
            </a:pPr>
            <a:endParaRPr lang="ru-RU" b="1" dirty="0">
              <a:latin typeface="Times New Roman" pitchFamily="18" charset="0"/>
              <a:cs typeface="Times New Roman" pitchFamily="18" charset="0"/>
            </a:endParaRPr>
          </a:p>
        </p:txBody>
      </p:sp>
    </p:spTree>
  </p:cSld>
  <p:clrMapOvr>
    <a:masterClrMapping/>
  </p:clrMapOvr>
  <p:transition spd="med">
    <p:circl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6000" r="-6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214290"/>
            <a:ext cx="8229600" cy="642918"/>
          </a:xfrm>
        </p:spPr>
        <p:txBody>
          <a:bodyPr>
            <a:normAutofit/>
          </a:bodyPr>
          <a:lstStyle/>
          <a:p>
            <a:r>
              <a:rPr lang="ru-RU" sz="2200" i="1" dirty="0" smtClean="0">
                <a:solidFill>
                  <a:schemeClr val="bg2">
                    <a:lumMod val="10000"/>
                  </a:schemeClr>
                </a:solidFill>
              </a:rPr>
              <a:t>Образец календарного плана</a:t>
            </a:r>
            <a:endParaRPr lang="ru-RU" i="1" dirty="0">
              <a:solidFill>
                <a:schemeClr val="bg2">
                  <a:lumMod val="10000"/>
                </a:schemeClr>
              </a:solidFill>
            </a:endParaRPr>
          </a:p>
        </p:txBody>
      </p:sp>
      <p:graphicFrame>
        <p:nvGraphicFramePr>
          <p:cNvPr id="4" name="Содержимое 3"/>
          <p:cNvGraphicFramePr>
            <a:graphicFrameLocks noGrp="1"/>
          </p:cNvGraphicFramePr>
          <p:nvPr>
            <p:ph idx="1"/>
          </p:nvPr>
        </p:nvGraphicFramePr>
        <p:xfrm>
          <a:off x="323528" y="1412776"/>
          <a:ext cx="8586790" cy="4920765"/>
        </p:xfrm>
        <a:graphic>
          <a:graphicData uri="http://schemas.openxmlformats.org/drawingml/2006/table">
            <a:tbl>
              <a:tblPr firstRow="1" bandRow="1">
                <a:tableStyleId>{5C22544A-7EE6-4342-B048-85BDC9FD1C3A}</a:tableStyleId>
              </a:tblPr>
              <a:tblGrid>
                <a:gridCol w="830466"/>
                <a:gridCol w="1800200"/>
                <a:gridCol w="2227118"/>
                <a:gridCol w="1785950"/>
                <a:gridCol w="1943056"/>
              </a:tblGrid>
              <a:tr h="455630">
                <a:tc rowSpan="2">
                  <a:txBody>
                    <a:bodyPr/>
                    <a:lstStyle/>
                    <a:p>
                      <a:pPr algn="ctr"/>
                      <a:r>
                        <a:rPr lang="ru-RU" sz="1400" dirty="0" smtClean="0"/>
                        <a:t>Время проведения</a:t>
                      </a:r>
                      <a:endParaRPr lang="ru-RU" sz="1400" dirty="0"/>
                    </a:p>
                  </a:txBody>
                  <a:tcPr/>
                </a:tc>
                <a:tc gridSpan="2">
                  <a:txBody>
                    <a:bodyPr/>
                    <a:lstStyle/>
                    <a:p>
                      <a:pPr algn="ctr">
                        <a:spcAft>
                          <a:spcPts val="0"/>
                        </a:spcAft>
                      </a:pPr>
                      <a:r>
                        <a:rPr lang="ru-RU" sz="1400" dirty="0" smtClean="0">
                          <a:latin typeface="Times New Roman"/>
                          <a:ea typeface="MS Mincho"/>
                        </a:rPr>
                        <a:t>Совместная деятельность взрослого и детей с учетом интеграции образовательных областей </a:t>
                      </a:r>
                      <a:endParaRPr lang="ru-RU" sz="1400" dirty="0">
                        <a:latin typeface="Times New Roman"/>
                        <a:ea typeface="MS Mincho"/>
                      </a:endParaRPr>
                    </a:p>
                  </a:txBody>
                  <a:tcPr marL="114300" marR="114300" marT="0" marB="0"/>
                </a:tc>
                <a:tc hMerge="1">
                  <a:txBody>
                    <a:bodyPr/>
                    <a:lstStyle/>
                    <a:p>
                      <a:pPr algn="ctr">
                        <a:spcAft>
                          <a:spcPts val="0"/>
                        </a:spcAft>
                      </a:pPr>
                      <a:endParaRPr lang="ru-RU" sz="1200" dirty="0">
                        <a:latin typeface="Times New Roman"/>
                        <a:ea typeface="MS Mincho"/>
                      </a:endParaRPr>
                    </a:p>
                  </a:txBody>
                  <a:tcPr marL="114300" marR="114300" marT="0" marB="0"/>
                </a:tc>
                <a:tc rowSpan="2">
                  <a:txBody>
                    <a:bodyPr/>
                    <a:lstStyle/>
                    <a:p>
                      <a:pPr algn="ctr"/>
                      <a:r>
                        <a:rPr lang="ru-RU" sz="1400" b="1" kern="1200" dirty="0" smtClean="0">
                          <a:solidFill>
                            <a:schemeClr val="lt1"/>
                          </a:solidFill>
                          <a:latin typeface="+mn-lt"/>
                          <a:ea typeface="+mn-ea"/>
                          <a:cs typeface="+mn-cs"/>
                        </a:rPr>
                        <a:t>Организация развивающей среды для самостоятельной деятельности детей</a:t>
                      </a:r>
                      <a:endParaRPr lang="ru-RU" sz="1400" dirty="0"/>
                    </a:p>
                  </a:txBody>
                  <a:tcPr/>
                </a:tc>
                <a:tc rowSpan="2">
                  <a:txBody>
                    <a:bodyPr/>
                    <a:lstStyle/>
                    <a:p>
                      <a:pPr algn="ctr">
                        <a:spcAft>
                          <a:spcPts val="0"/>
                        </a:spcAft>
                      </a:pPr>
                      <a:r>
                        <a:rPr lang="ru-RU" sz="1400" dirty="0">
                          <a:latin typeface="Times New Roman"/>
                          <a:ea typeface="MS Mincho"/>
                        </a:rPr>
                        <a:t>Взаимодействие с родителями /</a:t>
                      </a:r>
                    </a:p>
                  </a:txBody>
                  <a:tcPr marL="114300" marR="114300" marT="0" marB="0"/>
                </a:tc>
              </a:tr>
              <a:tr h="1203159">
                <a:tc vMerge="1">
                  <a:txBody>
                    <a:bodyPr/>
                    <a:lstStyle/>
                    <a:p>
                      <a:endParaRPr lang="ru-RU" dirty="0"/>
                    </a:p>
                  </a:txBody>
                  <a:tcPr/>
                </a:tc>
                <a:tc>
                  <a:txBody>
                    <a:bodyPr/>
                    <a:lstStyle/>
                    <a:p>
                      <a:pPr algn="ctr">
                        <a:spcAft>
                          <a:spcPts val="0"/>
                        </a:spcAft>
                      </a:pPr>
                      <a:r>
                        <a:rPr lang="ru-RU" sz="1400" dirty="0" smtClean="0">
                          <a:latin typeface="Times New Roman"/>
                          <a:ea typeface="MS Mincho"/>
                        </a:rPr>
                        <a:t>НОД</a:t>
                      </a:r>
                    </a:p>
                    <a:p>
                      <a:pPr algn="ctr">
                        <a:spcAft>
                          <a:spcPts val="0"/>
                        </a:spcAft>
                      </a:pPr>
                      <a:r>
                        <a:rPr lang="ru-RU" sz="1400" dirty="0" smtClean="0">
                          <a:latin typeface="Times New Roman"/>
                          <a:ea typeface="MS Mincho"/>
                        </a:rPr>
                        <a:t>(групповая, подгрупповая, индивидуальная)</a:t>
                      </a:r>
                      <a:endParaRPr lang="ru-RU" sz="1400" dirty="0">
                        <a:latin typeface="Times New Roman"/>
                        <a:ea typeface="MS Mincho"/>
                      </a:endParaRPr>
                    </a:p>
                  </a:txBody>
                  <a:tcPr marL="114300" marR="114300" marT="0" marB="0"/>
                </a:tc>
                <a:tc>
                  <a:txBody>
                    <a:bodyPr/>
                    <a:lstStyle/>
                    <a:p>
                      <a:pPr algn="ctr"/>
                      <a:r>
                        <a:rPr lang="ru-RU" sz="1400" kern="1200" dirty="0" smtClean="0">
                          <a:solidFill>
                            <a:schemeClr val="dk1"/>
                          </a:solidFill>
                          <a:latin typeface="+mn-lt"/>
                          <a:ea typeface="+mn-ea"/>
                          <a:cs typeface="+mn-cs"/>
                        </a:rPr>
                        <a:t>Образовательная деятельность в режимных моментах</a:t>
                      </a:r>
                      <a:endParaRPr lang="ru-RU" sz="1400" dirty="0"/>
                    </a:p>
                  </a:txBody>
                  <a:tcPr/>
                </a:tc>
                <a:tc vMerge="1">
                  <a:txBody>
                    <a:bodyPr/>
                    <a:lstStyle/>
                    <a:p>
                      <a:endParaRPr lang="ru-RU" dirty="0"/>
                    </a:p>
                  </a:txBody>
                  <a:tcPr/>
                </a:tc>
                <a:tc vMerge="1">
                  <a:txBody>
                    <a:bodyPr/>
                    <a:lstStyle/>
                    <a:p>
                      <a:endParaRPr lang="ru-RU" dirty="0"/>
                    </a:p>
                  </a:txBody>
                  <a:tcPr/>
                </a:tc>
              </a:tr>
              <a:tr h="343760">
                <a:tc>
                  <a:txBody>
                    <a:bodyPr/>
                    <a:lstStyle/>
                    <a:p>
                      <a:pPr algn="ctr"/>
                      <a:r>
                        <a:rPr lang="ru-RU" dirty="0" smtClean="0"/>
                        <a:t>1</a:t>
                      </a:r>
                      <a:endParaRPr lang="ru-RU" dirty="0"/>
                    </a:p>
                  </a:txBody>
                  <a:tcPr/>
                </a:tc>
                <a:tc>
                  <a:txBody>
                    <a:bodyPr/>
                    <a:lstStyle/>
                    <a:p>
                      <a:pPr algn="ctr"/>
                      <a:r>
                        <a:rPr lang="ru-RU" dirty="0" smtClean="0"/>
                        <a:t>2</a:t>
                      </a:r>
                      <a:endParaRPr lang="ru-RU" dirty="0"/>
                    </a:p>
                  </a:txBody>
                  <a:tcPr/>
                </a:tc>
                <a:tc>
                  <a:txBody>
                    <a:bodyPr/>
                    <a:lstStyle/>
                    <a:p>
                      <a:pPr algn="ctr"/>
                      <a:r>
                        <a:rPr lang="ru-RU" dirty="0" smtClean="0"/>
                        <a:t>3</a:t>
                      </a:r>
                      <a:endParaRPr lang="ru-RU" dirty="0"/>
                    </a:p>
                  </a:txBody>
                  <a:tcPr/>
                </a:tc>
                <a:tc>
                  <a:txBody>
                    <a:bodyPr/>
                    <a:lstStyle/>
                    <a:p>
                      <a:pPr algn="ctr"/>
                      <a:r>
                        <a:rPr lang="ru-RU" dirty="0" smtClean="0"/>
                        <a:t>4</a:t>
                      </a:r>
                      <a:endParaRPr lang="ru-RU" dirty="0"/>
                    </a:p>
                  </a:txBody>
                  <a:tcPr/>
                </a:tc>
                <a:tc>
                  <a:txBody>
                    <a:bodyPr/>
                    <a:lstStyle/>
                    <a:p>
                      <a:pPr algn="ctr"/>
                      <a:r>
                        <a:rPr lang="ru-RU" dirty="0" smtClean="0"/>
                        <a:t>5</a:t>
                      </a:r>
                      <a:endParaRPr lang="ru-RU" dirty="0"/>
                    </a:p>
                  </a:txBody>
                  <a:tcPr/>
                </a:tc>
              </a:tr>
              <a:tr h="1981816">
                <a:tc>
                  <a:txBody>
                    <a:bodyPr/>
                    <a:lstStyle/>
                    <a:p>
                      <a:r>
                        <a:rPr lang="ru-RU" dirty="0" smtClean="0"/>
                        <a:t>1 </a:t>
                      </a:r>
                      <a:r>
                        <a:rPr lang="ru-RU" dirty="0" err="1" smtClean="0"/>
                        <a:t>пол.дня</a:t>
                      </a:r>
                      <a:endParaRPr lang="ru-RU" dirty="0"/>
                    </a:p>
                  </a:txBody>
                  <a:tcPr/>
                </a:tc>
                <a:tc>
                  <a:txBody>
                    <a:bodyPr/>
                    <a:lstStyle/>
                    <a:p>
                      <a:endParaRPr lang="ru-RU"/>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a:txBody>
                  <a:tcPr/>
                </a:tc>
                <a:tc>
                  <a:txBody>
                    <a:bodyPr/>
                    <a:lstStyle/>
                    <a:p>
                      <a:endParaRPr lang="ru-RU" dirty="0"/>
                    </a:p>
                  </a:txBody>
                  <a:tcPr/>
                </a:tc>
                <a:tc>
                  <a:txBody>
                    <a:bodyPr/>
                    <a:lstStyle/>
                    <a:p>
                      <a:endParaRPr lang="ru-RU" sz="1600" dirty="0"/>
                    </a:p>
                  </a:txBody>
                  <a:tcPr/>
                </a:tc>
              </a:tr>
              <a:tr h="859399">
                <a:tc>
                  <a:txBody>
                    <a:bodyPr/>
                    <a:lstStyle/>
                    <a:p>
                      <a:r>
                        <a:rPr lang="ru-RU" dirty="0" smtClean="0"/>
                        <a:t>2 </a:t>
                      </a:r>
                      <a:r>
                        <a:rPr lang="ru-RU" dirty="0" err="1" smtClean="0"/>
                        <a:t>пол.дня</a:t>
                      </a:r>
                      <a:endParaRPr lang="ru-RU" dirty="0"/>
                    </a:p>
                  </a:txBody>
                  <a:tcPr>
                    <a:solidFill>
                      <a:schemeClr val="accent1">
                        <a:lumMod val="40000"/>
                        <a:lumOff val="60000"/>
                      </a:schemeClr>
                    </a:solidFill>
                  </a:tcPr>
                </a:tc>
                <a:tc>
                  <a:txBody>
                    <a:bodyPr/>
                    <a:lstStyle/>
                    <a:p>
                      <a:endParaRPr lang="ru-RU" dirty="0"/>
                    </a:p>
                  </a:txBody>
                  <a:tcPr>
                    <a:solidFill>
                      <a:schemeClr val="accent1">
                        <a:lumMod val="40000"/>
                        <a:lumOff val="60000"/>
                      </a:schemeClr>
                    </a:solidFill>
                  </a:tcPr>
                </a:tc>
                <a:tc>
                  <a:txBody>
                    <a:bodyPr/>
                    <a:lstStyle/>
                    <a:p>
                      <a:endParaRPr lang="ru-RU" dirty="0"/>
                    </a:p>
                  </a:txBody>
                  <a:tcPr>
                    <a:solidFill>
                      <a:schemeClr val="accent1">
                        <a:lumMod val="40000"/>
                        <a:lumOff val="60000"/>
                      </a:schemeClr>
                    </a:solidFill>
                  </a:tcPr>
                </a:tc>
                <a:tc>
                  <a:txBody>
                    <a:bodyPr/>
                    <a:lstStyle/>
                    <a:p>
                      <a:endParaRPr lang="ru-RU" dirty="0"/>
                    </a:p>
                  </a:txBody>
                  <a:tcPr>
                    <a:solidFill>
                      <a:schemeClr val="accent1">
                        <a:lumMod val="40000"/>
                        <a:lumOff val="60000"/>
                      </a:schemeClr>
                    </a:solidFill>
                  </a:tcPr>
                </a:tc>
                <a:tc>
                  <a:txBody>
                    <a:bodyPr/>
                    <a:lstStyle/>
                    <a:p>
                      <a:endParaRPr lang="ru-RU" dirty="0"/>
                    </a:p>
                  </a:txBody>
                  <a:tcPr>
                    <a:solidFill>
                      <a:schemeClr val="accent1">
                        <a:lumMod val="40000"/>
                        <a:lumOff val="60000"/>
                      </a:schemeClr>
                    </a:solidFill>
                  </a:tcPr>
                </a:tc>
              </a:tr>
            </a:tbl>
          </a:graphicData>
        </a:graphic>
      </p:graphicFrame>
    </p:spTree>
  </p:cSld>
  <p:clrMapOvr>
    <a:masterClrMapping/>
  </p:clrMapOvr>
  <p:transition spd="med">
    <p:diamon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6000" r="-6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86380" y="274638"/>
            <a:ext cx="3400420" cy="1143000"/>
          </a:xfrm>
        </p:spPr>
        <p:txBody>
          <a:bodyPr>
            <a:normAutofit/>
          </a:bodyPr>
          <a:lstStyle/>
          <a:p>
            <a:pPr algn="r"/>
            <a:r>
              <a:rPr lang="ru-RU" sz="1000" dirty="0" smtClean="0">
                <a:solidFill>
                  <a:schemeClr val="bg2">
                    <a:lumMod val="25000"/>
                  </a:schemeClr>
                </a:solidFill>
              </a:rPr>
              <a:t>Утверждаю:</a:t>
            </a:r>
            <a:br>
              <a:rPr lang="ru-RU" sz="1000" dirty="0" smtClean="0">
                <a:solidFill>
                  <a:schemeClr val="bg2">
                    <a:lumMod val="25000"/>
                  </a:schemeClr>
                </a:solidFill>
              </a:rPr>
            </a:br>
            <a:r>
              <a:rPr lang="ru-RU" sz="1000" dirty="0" smtClean="0">
                <a:solidFill>
                  <a:schemeClr val="bg2">
                    <a:lumMod val="25000"/>
                  </a:schemeClr>
                </a:solidFill>
              </a:rPr>
              <a:t>заведующая МБДОУ </a:t>
            </a:r>
            <a:br>
              <a:rPr lang="ru-RU" sz="1000" dirty="0" smtClean="0">
                <a:solidFill>
                  <a:schemeClr val="bg2">
                    <a:lumMod val="25000"/>
                  </a:schemeClr>
                </a:solidFill>
              </a:rPr>
            </a:br>
            <a:r>
              <a:rPr lang="ru-RU" sz="1000" dirty="0" smtClean="0">
                <a:solidFill>
                  <a:schemeClr val="bg2">
                    <a:lumMod val="25000"/>
                  </a:schemeClr>
                </a:solidFill>
              </a:rPr>
              <a:t>детского сада № 7 г. Пензы</a:t>
            </a:r>
            <a:br>
              <a:rPr lang="ru-RU" sz="1000" dirty="0" smtClean="0">
                <a:solidFill>
                  <a:schemeClr val="bg2">
                    <a:lumMod val="25000"/>
                  </a:schemeClr>
                </a:solidFill>
              </a:rPr>
            </a:br>
            <a:r>
              <a:rPr lang="ru-RU" sz="1000" dirty="0" smtClean="0">
                <a:solidFill>
                  <a:schemeClr val="bg2">
                    <a:lumMod val="25000"/>
                  </a:schemeClr>
                </a:solidFill>
              </a:rPr>
              <a:t>______________ </a:t>
            </a:r>
            <a:r>
              <a:rPr lang="ru-RU" sz="1000" dirty="0" err="1" smtClean="0">
                <a:solidFill>
                  <a:schemeClr val="bg2">
                    <a:lumMod val="25000"/>
                  </a:schemeClr>
                </a:solidFill>
              </a:rPr>
              <a:t>В.А.Янкова</a:t>
            </a:r>
            <a:r>
              <a:rPr lang="ru-RU" sz="1000" dirty="0" smtClean="0">
                <a:solidFill>
                  <a:schemeClr val="bg2">
                    <a:lumMod val="25000"/>
                  </a:schemeClr>
                </a:solidFill>
              </a:rPr>
              <a:t/>
            </a:r>
            <a:br>
              <a:rPr lang="ru-RU" sz="1000" dirty="0" smtClean="0">
                <a:solidFill>
                  <a:schemeClr val="bg2">
                    <a:lumMod val="25000"/>
                  </a:schemeClr>
                </a:solidFill>
              </a:rPr>
            </a:br>
            <a:r>
              <a:rPr lang="ru-RU" sz="1000" dirty="0" smtClean="0">
                <a:solidFill>
                  <a:schemeClr val="bg2">
                    <a:lumMod val="25000"/>
                  </a:schemeClr>
                </a:solidFill>
              </a:rPr>
              <a:t>«___» ______________ 2013г.</a:t>
            </a:r>
            <a:br>
              <a:rPr lang="ru-RU" sz="1000" dirty="0" smtClean="0">
                <a:solidFill>
                  <a:schemeClr val="bg2">
                    <a:lumMod val="25000"/>
                  </a:schemeClr>
                </a:solidFill>
              </a:rPr>
            </a:br>
            <a:endParaRPr lang="ru-RU" sz="1000" dirty="0">
              <a:solidFill>
                <a:schemeClr val="bg2">
                  <a:lumMod val="25000"/>
                </a:schemeClr>
              </a:solidFill>
            </a:endParaRPr>
          </a:p>
        </p:txBody>
      </p:sp>
      <p:graphicFrame>
        <p:nvGraphicFramePr>
          <p:cNvPr id="4" name="Содержимое 3"/>
          <p:cNvGraphicFramePr>
            <a:graphicFrameLocks noGrp="1"/>
          </p:cNvGraphicFramePr>
          <p:nvPr>
            <p:ph idx="1"/>
          </p:nvPr>
        </p:nvGraphicFramePr>
        <p:xfrm>
          <a:off x="457200" y="1600200"/>
          <a:ext cx="8401078" cy="4829194"/>
        </p:xfrm>
        <a:graphic>
          <a:graphicData uri="http://schemas.openxmlformats.org/drawingml/2006/table">
            <a:tbl>
              <a:tblPr firstRow="1" bandRow="1">
                <a:tableStyleId>{5C22544A-7EE6-4342-B048-85BDC9FD1C3A}</a:tableStyleId>
              </a:tblPr>
              <a:tblGrid>
                <a:gridCol w="1200154"/>
                <a:gridCol w="1200154"/>
                <a:gridCol w="1200154"/>
                <a:gridCol w="1200154"/>
                <a:gridCol w="1200154"/>
                <a:gridCol w="1200154"/>
                <a:gridCol w="1200154"/>
              </a:tblGrid>
              <a:tr h="410397">
                <a:tc>
                  <a:txBody>
                    <a:bodyPr/>
                    <a:lstStyle/>
                    <a:p>
                      <a:pPr algn="ctr">
                        <a:spcAft>
                          <a:spcPts val="0"/>
                        </a:spcAft>
                      </a:pPr>
                      <a:r>
                        <a:rPr lang="ru-RU" sz="900" dirty="0">
                          <a:latin typeface="Times New Roman"/>
                          <a:ea typeface="MS Mincho"/>
                          <a:cs typeface="Times New Roman"/>
                        </a:rPr>
                        <a:t>Период</a:t>
                      </a:r>
                    </a:p>
                  </a:txBody>
                  <a:tcPr marL="68580" marR="68580" marT="0" marB="0"/>
                </a:tc>
                <a:tc>
                  <a:txBody>
                    <a:bodyPr/>
                    <a:lstStyle/>
                    <a:p>
                      <a:pPr algn="ctr">
                        <a:spcAft>
                          <a:spcPts val="0"/>
                        </a:spcAft>
                      </a:pPr>
                      <a:r>
                        <a:rPr lang="ru-RU" sz="900" dirty="0">
                          <a:latin typeface="Times New Roman"/>
                          <a:ea typeface="MS Mincho"/>
                          <a:cs typeface="Times New Roman"/>
                        </a:rPr>
                        <a:t>Тема</a:t>
                      </a:r>
                    </a:p>
                  </a:txBody>
                  <a:tcPr marL="68580" marR="68580" marT="0" marB="0"/>
                </a:tc>
                <a:tc>
                  <a:txBody>
                    <a:bodyPr/>
                    <a:lstStyle/>
                    <a:p>
                      <a:pPr algn="ctr">
                        <a:spcAft>
                          <a:spcPts val="0"/>
                        </a:spcAft>
                      </a:pPr>
                      <a:r>
                        <a:rPr lang="ru-RU" sz="900" dirty="0">
                          <a:latin typeface="Times New Roman"/>
                          <a:ea typeface="MS Mincho"/>
                          <a:cs typeface="Times New Roman"/>
                        </a:rPr>
                        <a:t>Ранний возраст</a:t>
                      </a:r>
                    </a:p>
                  </a:txBody>
                  <a:tcPr marL="68580" marR="68580" marT="0" marB="0"/>
                </a:tc>
                <a:tc>
                  <a:txBody>
                    <a:bodyPr/>
                    <a:lstStyle/>
                    <a:p>
                      <a:pPr algn="ctr">
                        <a:spcAft>
                          <a:spcPts val="0"/>
                        </a:spcAft>
                      </a:pPr>
                      <a:r>
                        <a:rPr lang="ru-RU" sz="900" dirty="0">
                          <a:latin typeface="Times New Roman"/>
                          <a:ea typeface="MS Mincho"/>
                          <a:cs typeface="Times New Roman"/>
                        </a:rPr>
                        <a:t>Младшая группа</a:t>
                      </a:r>
                    </a:p>
                  </a:txBody>
                  <a:tcPr marL="68580" marR="68580" marT="0" marB="0"/>
                </a:tc>
                <a:tc>
                  <a:txBody>
                    <a:bodyPr/>
                    <a:lstStyle/>
                    <a:p>
                      <a:pPr algn="ctr">
                        <a:spcAft>
                          <a:spcPts val="0"/>
                        </a:spcAft>
                      </a:pPr>
                      <a:r>
                        <a:rPr lang="ru-RU" sz="900" dirty="0">
                          <a:latin typeface="Times New Roman"/>
                          <a:ea typeface="MS Mincho"/>
                          <a:cs typeface="Times New Roman"/>
                        </a:rPr>
                        <a:t>Средняя</a:t>
                      </a:r>
                    </a:p>
                    <a:p>
                      <a:pPr algn="ctr">
                        <a:spcAft>
                          <a:spcPts val="0"/>
                        </a:spcAft>
                      </a:pPr>
                      <a:r>
                        <a:rPr lang="ru-RU" sz="900" dirty="0">
                          <a:latin typeface="Times New Roman"/>
                          <a:ea typeface="MS Mincho"/>
                          <a:cs typeface="Times New Roman"/>
                        </a:rPr>
                        <a:t> группа</a:t>
                      </a:r>
                    </a:p>
                  </a:txBody>
                  <a:tcPr marL="68580" marR="68580" marT="0" marB="0"/>
                </a:tc>
                <a:tc>
                  <a:txBody>
                    <a:bodyPr/>
                    <a:lstStyle/>
                    <a:p>
                      <a:pPr algn="ctr">
                        <a:spcAft>
                          <a:spcPts val="0"/>
                        </a:spcAft>
                      </a:pPr>
                      <a:r>
                        <a:rPr lang="ru-RU" sz="900">
                          <a:latin typeface="Times New Roman"/>
                          <a:ea typeface="MS Mincho"/>
                          <a:cs typeface="Times New Roman"/>
                        </a:rPr>
                        <a:t>Старшая </a:t>
                      </a:r>
                    </a:p>
                    <a:p>
                      <a:pPr algn="ctr">
                        <a:spcAft>
                          <a:spcPts val="0"/>
                        </a:spcAft>
                      </a:pPr>
                      <a:r>
                        <a:rPr lang="ru-RU" sz="900">
                          <a:latin typeface="Times New Roman"/>
                          <a:ea typeface="MS Mincho"/>
                          <a:cs typeface="Times New Roman"/>
                        </a:rPr>
                        <a:t>группа</a:t>
                      </a:r>
                    </a:p>
                  </a:txBody>
                  <a:tcPr marL="68580" marR="68580" marT="0" marB="0"/>
                </a:tc>
                <a:tc>
                  <a:txBody>
                    <a:bodyPr/>
                    <a:lstStyle/>
                    <a:p>
                      <a:pPr algn="ctr">
                        <a:spcAft>
                          <a:spcPts val="0"/>
                        </a:spcAft>
                      </a:pPr>
                      <a:r>
                        <a:rPr lang="ru-RU" sz="900">
                          <a:latin typeface="Times New Roman"/>
                          <a:ea typeface="MS Mincho"/>
                          <a:cs typeface="Times New Roman"/>
                        </a:rPr>
                        <a:t>Подготовительная к школе группа</a:t>
                      </a:r>
                    </a:p>
                  </a:txBody>
                  <a:tcPr marL="68580" marR="68580" marT="0" marB="0"/>
                </a:tc>
              </a:tr>
              <a:tr h="758954">
                <a:tc>
                  <a:txBody>
                    <a:bodyPr/>
                    <a:lstStyle/>
                    <a:p>
                      <a:pPr algn="ctr">
                        <a:spcAft>
                          <a:spcPts val="0"/>
                        </a:spcAft>
                      </a:pPr>
                      <a:r>
                        <a:rPr lang="ru-RU" sz="900" b="1" u="sng">
                          <a:latin typeface="Times New Roman"/>
                          <a:ea typeface="MS Mincho"/>
                          <a:cs typeface="Times New Roman"/>
                        </a:rPr>
                        <a:t>СЕНТЯБРЬ</a:t>
                      </a:r>
                      <a:endParaRPr lang="ru-RU" sz="900">
                        <a:latin typeface="Times New Roman"/>
                        <a:ea typeface="MS Mincho"/>
                        <a:cs typeface="Times New Roman"/>
                      </a:endParaRPr>
                    </a:p>
                    <a:p>
                      <a:pPr algn="ctr">
                        <a:spcAft>
                          <a:spcPts val="0"/>
                        </a:spcAft>
                      </a:pPr>
                      <a:r>
                        <a:rPr lang="ru-RU" sz="900">
                          <a:latin typeface="Times New Roman"/>
                          <a:ea typeface="MS Mincho"/>
                          <a:cs typeface="Times New Roman"/>
                        </a:rPr>
                        <a:t>1 неделя</a:t>
                      </a:r>
                    </a:p>
                  </a:txBody>
                  <a:tcPr marL="68580" marR="68580" marT="0" marB="0"/>
                </a:tc>
                <a:tc>
                  <a:txBody>
                    <a:bodyPr/>
                    <a:lstStyle/>
                    <a:p>
                      <a:pPr algn="ctr">
                        <a:spcAft>
                          <a:spcPts val="0"/>
                        </a:spcAft>
                      </a:pPr>
                      <a:r>
                        <a:rPr lang="ru-RU" sz="900">
                          <a:latin typeface="Times New Roman"/>
                          <a:ea typeface="MS Mincho"/>
                          <a:cs typeface="Times New Roman"/>
                        </a:rPr>
                        <a:t>Мой родной город</a:t>
                      </a:r>
                    </a:p>
                  </a:txBody>
                  <a:tcPr marL="68580" marR="68580" marT="0" marB="0"/>
                </a:tc>
                <a:tc>
                  <a:txBody>
                    <a:bodyPr/>
                    <a:lstStyle/>
                    <a:p>
                      <a:pPr algn="ctr">
                        <a:spcAft>
                          <a:spcPts val="0"/>
                        </a:spcAft>
                      </a:pPr>
                      <a:r>
                        <a:rPr lang="ru-RU" sz="900">
                          <a:latin typeface="Times New Roman"/>
                          <a:ea typeface="MS Mincho"/>
                          <a:cs typeface="Times New Roman"/>
                        </a:rPr>
                        <a:t>Мой дом</a:t>
                      </a:r>
                    </a:p>
                  </a:txBody>
                  <a:tcPr marL="68580" marR="68580" marT="0" marB="0"/>
                </a:tc>
                <a:tc>
                  <a:txBody>
                    <a:bodyPr/>
                    <a:lstStyle/>
                    <a:p>
                      <a:pPr algn="ctr">
                        <a:spcAft>
                          <a:spcPts val="0"/>
                        </a:spcAft>
                      </a:pPr>
                      <a:r>
                        <a:rPr lang="ru-RU" sz="900">
                          <a:latin typeface="Times New Roman"/>
                          <a:ea typeface="MS Mincho"/>
                          <a:cs typeface="Times New Roman"/>
                        </a:rPr>
                        <a:t>Двор, в котором я живу</a:t>
                      </a:r>
                    </a:p>
                  </a:txBody>
                  <a:tcPr marL="68580" marR="68580" marT="0" marB="0"/>
                </a:tc>
                <a:tc>
                  <a:txBody>
                    <a:bodyPr/>
                    <a:lstStyle/>
                    <a:p>
                      <a:pPr algn="ctr">
                        <a:spcAft>
                          <a:spcPts val="0"/>
                        </a:spcAft>
                      </a:pPr>
                      <a:r>
                        <a:rPr lang="ru-RU" sz="900" dirty="0">
                          <a:latin typeface="Times New Roman"/>
                          <a:ea typeface="MS Mincho"/>
                          <a:cs typeface="Times New Roman"/>
                        </a:rPr>
                        <a:t>Улицы моего города</a:t>
                      </a:r>
                    </a:p>
                  </a:txBody>
                  <a:tcPr marL="68580" marR="68580" marT="0" marB="0"/>
                </a:tc>
                <a:tc>
                  <a:txBody>
                    <a:bodyPr/>
                    <a:lstStyle/>
                    <a:p>
                      <a:pPr algn="ctr">
                        <a:spcAft>
                          <a:spcPts val="0"/>
                        </a:spcAft>
                      </a:pPr>
                      <a:r>
                        <a:rPr lang="ru-RU" sz="900" dirty="0">
                          <a:latin typeface="Times New Roman"/>
                          <a:ea typeface="MS Mincho"/>
                          <a:cs typeface="Times New Roman"/>
                        </a:rPr>
                        <a:t>История возникновения города Пензы</a:t>
                      </a:r>
                    </a:p>
                    <a:p>
                      <a:pPr algn="ctr">
                        <a:spcAft>
                          <a:spcPts val="0"/>
                        </a:spcAft>
                      </a:pPr>
                      <a:r>
                        <a:rPr lang="ru-RU" sz="900" dirty="0">
                          <a:latin typeface="Times New Roman"/>
                          <a:ea typeface="MS Mincho"/>
                          <a:cs typeface="Times New Roman"/>
                        </a:rPr>
                        <a:t>(герб, гимн, символика)</a:t>
                      </a:r>
                    </a:p>
                  </a:txBody>
                  <a:tcPr marL="68580" marR="68580" marT="0" marB="0"/>
                </a:tc>
                <a:tc>
                  <a:txBody>
                    <a:bodyPr/>
                    <a:lstStyle/>
                    <a:p>
                      <a:pPr algn="ctr">
                        <a:spcAft>
                          <a:spcPts val="0"/>
                        </a:spcAft>
                      </a:pPr>
                      <a:r>
                        <a:rPr lang="ru-RU" sz="900">
                          <a:latin typeface="Times New Roman"/>
                          <a:ea typeface="MS Mincho"/>
                          <a:cs typeface="Times New Roman"/>
                        </a:rPr>
                        <a:t>Люди, прославившие родной город Пенза</a:t>
                      </a:r>
                    </a:p>
                  </a:txBody>
                  <a:tcPr marL="68580" marR="68580" marT="0" marB="0"/>
                </a:tc>
              </a:tr>
              <a:tr h="410397">
                <a:tc>
                  <a:txBody>
                    <a:bodyPr/>
                    <a:lstStyle/>
                    <a:p>
                      <a:pPr algn="ctr">
                        <a:spcAft>
                          <a:spcPts val="0"/>
                        </a:spcAft>
                      </a:pPr>
                      <a:r>
                        <a:rPr lang="ru-RU" sz="900">
                          <a:latin typeface="Times New Roman"/>
                          <a:ea typeface="MS Mincho"/>
                          <a:cs typeface="Times New Roman"/>
                        </a:rPr>
                        <a:t>2 неделя</a:t>
                      </a:r>
                    </a:p>
                  </a:txBody>
                  <a:tcPr marL="68580" marR="68580" marT="0" marB="0"/>
                </a:tc>
                <a:tc>
                  <a:txBody>
                    <a:bodyPr/>
                    <a:lstStyle/>
                    <a:p>
                      <a:pPr algn="ctr">
                        <a:spcAft>
                          <a:spcPts val="0"/>
                        </a:spcAft>
                      </a:pPr>
                      <a:r>
                        <a:rPr lang="ru-RU" sz="900">
                          <a:latin typeface="Times New Roman"/>
                          <a:ea typeface="MS Mincho"/>
                          <a:cs typeface="Times New Roman"/>
                        </a:rPr>
                        <a:t>Семья</a:t>
                      </a:r>
                    </a:p>
                  </a:txBody>
                  <a:tcPr marL="68580" marR="68580" marT="0" marB="0"/>
                </a:tc>
                <a:tc>
                  <a:txBody>
                    <a:bodyPr/>
                    <a:lstStyle/>
                    <a:p>
                      <a:pPr algn="ctr">
                        <a:spcAft>
                          <a:spcPts val="0"/>
                        </a:spcAft>
                      </a:pPr>
                      <a:r>
                        <a:rPr lang="ru-RU" sz="900" dirty="0">
                          <a:latin typeface="Times New Roman"/>
                          <a:ea typeface="MS Mincho"/>
                          <a:cs typeface="Times New Roman"/>
                        </a:rPr>
                        <a:t>Моя семья</a:t>
                      </a:r>
                    </a:p>
                  </a:txBody>
                  <a:tcPr marL="68580" marR="68580" marT="0" marB="0"/>
                </a:tc>
                <a:tc>
                  <a:txBody>
                    <a:bodyPr/>
                    <a:lstStyle/>
                    <a:p>
                      <a:pPr algn="ctr">
                        <a:spcAft>
                          <a:spcPts val="0"/>
                        </a:spcAft>
                      </a:pPr>
                      <a:r>
                        <a:rPr lang="ru-RU" sz="900">
                          <a:latin typeface="Times New Roman"/>
                          <a:ea typeface="MS Mincho"/>
                          <a:cs typeface="Times New Roman"/>
                        </a:rPr>
                        <a:t>Моя семья</a:t>
                      </a:r>
                    </a:p>
                  </a:txBody>
                  <a:tcPr marL="68580" marR="68580" marT="0" marB="0"/>
                </a:tc>
                <a:tc>
                  <a:txBody>
                    <a:bodyPr/>
                    <a:lstStyle/>
                    <a:p>
                      <a:pPr algn="ctr">
                        <a:spcAft>
                          <a:spcPts val="0"/>
                        </a:spcAft>
                      </a:pPr>
                      <a:r>
                        <a:rPr lang="ru-RU" sz="900">
                          <a:latin typeface="Times New Roman"/>
                          <a:ea typeface="MS Mincho"/>
                          <a:cs typeface="Times New Roman"/>
                        </a:rPr>
                        <a:t>Семейные традиции</a:t>
                      </a:r>
                    </a:p>
                  </a:txBody>
                  <a:tcPr marL="68580" marR="68580" marT="0" marB="0"/>
                </a:tc>
                <a:tc>
                  <a:txBody>
                    <a:bodyPr/>
                    <a:lstStyle/>
                    <a:p>
                      <a:pPr algn="ctr">
                        <a:spcAft>
                          <a:spcPts val="0"/>
                        </a:spcAft>
                      </a:pPr>
                      <a:r>
                        <a:rPr lang="ru-RU" sz="900" dirty="0">
                          <a:latin typeface="Times New Roman"/>
                          <a:ea typeface="MS Mincho"/>
                          <a:cs typeface="Times New Roman"/>
                        </a:rPr>
                        <a:t>Родословная семьи</a:t>
                      </a:r>
                    </a:p>
                  </a:txBody>
                  <a:tcPr marL="68580" marR="68580" marT="0" marB="0"/>
                </a:tc>
                <a:tc>
                  <a:txBody>
                    <a:bodyPr/>
                    <a:lstStyle/>
                    <a:p>
                      <a:pPr algn="ctr">
                        <a:spcAft>
                          <a:spcPts val="0"/>
                        </a:spcAft>
                      </a:pPr>
                      <a:r>
                        <a:rPr lang="ru-RU" sz="900" dirty="0">
                          <a:latin typeface="Times New Roman"/>
                          <a:ea typeface="MS Mincho"/>
                          <a:cs typeface="Times New Roman"/>
                        </a:rPr>
                        <a:t>Увлечения членов моей семьи</a:t>
                      </a:r>
                    </a:p>
                  </a:txBody>
                  <a:tcPr marL="68580" marR="68580" marT="0" marB="0"/>
                </a:tc>
              </a:tr>
              <a:tr h="455372">
                <a:tc>
                  <a:txBody>
                    <a:bodyPr/>
                    <a:lstStyle/>
                    <a:p>
                      <a:pPr algn="ctr">
                        <a:spcAft>
                          <a:spcPts val="0"/>
                        </a:spcAft>
                      </a:pPr>
                      <a:r>
                        <a:rPr lang="ru-RU" sz="900">
                          <a:latin typeface="Times New Roman"/>
                          <a:ea typeface="MS Mincho"/>
                          <a:cs typeface="Times New Roman"/>
                        </a:rPr>
                        <a:t>3 неделя</a:t>
                      </a:r>
                    </a:p>
                  </a:txBody>
                  <a:tcPr marL="68580" marR="68580" marT="0" marB="0"/>
                </a:tc>
                <a:tc>
                  <a:txBody>
                    <a:bodyPr/>
                    <a:lstStyle/>
                    <a:p>
                      <a:pPr algn="ctr">
                        <a:spcAft>
                          <a:spcPts val="0"/>
                        </a:spcAft>
                      </a:pPr>
                      <a:r>
                        <a:rPr lang="ru-RU" sz="900">
                          <a:latin typeface="Times New Roman"/>
                          <a:ea typeface="MS Mincho"/>
                          <a:cs typeface="Times New Roman"/>
                        </a:rPr>
                        <a:t>Растительный мир</a:t>
                      </a:r>
                    </a:p>
                  </a:txBody>
                  <a:tcPr marL="68580" marR="68580" marT="0" marB="0"/>
                </a:tc>
                <a:tc>
                  <a:txBody>
                    <a:bodyPr/>
                    <a:lstStyle/>
                    <a:p>
                      <a:pPr algn="ctr">
                        <a:spcAft>
                          <a:spcPts val="0"/>
                        </a:spcAft>
                      </a:pPr>
                      <a:r>
                        <a:rPr lang="ru-RU" sz="900">
                          <a:latin typeface="Times New Roman"/>
                          <a:ea typeface="MS Mincho"/>
                          <a:cs typeface="Times New Roman"/>
                        </a:rPr>
                        <a:t>Что растет у нас на грядке (овощи)</a:t>
                      </a:r>
                    </a:p>
                  </a:txBody>
                  <a:tcPr marL="68580" marR="68580" marT="0" marB="0"/>
                </a:tc>
                <a:tc>
                  <a:txBody>
                    <a:bodyPr/>
                    <a:lstStyle/>
                    <a:p>
                      <a:pPr algn="ctr">
                        <a:spcAft>
                          <a:spcPts val="0"/>
                        </a:spcAft>
                      </a:pPr>
                      <a:r>
                        <a:rPr lang="ru-RU" sz="900">
                          <a:latin typeface="Times New Roman"/>
                          <a:ea typeface="MS Mincho"/>
                          <a:cs typeface="Times New Roman"/>
                        </a:rPr>
                        <a:t>Что растет у нас на грядке (овощи)</a:t>
                      </a:r>
                    </a:p>
                  </a:txBody>
                  <a:tcPr marL="68580" marR="68580" marT="0" marB="0"/>
                </a:tc>
                <a:tc>
                  <a:txBody>
                    <a:bodyPr/>
                    <a:lstStyle/>
                    <a:p>
                      <a:pPr algn="ctr">
                        <a:spcAft>
                          <a:spcPts val="0"/>
                        </a:spcAft>
                      </a:pPr>
                      <a:r>
                        <a:rPr lang="ru-RU" sz="900">
                          <a:latin typeface="Times New Roman"/>
                          <a:ea typeface="MS Mincho"/>
                          <a:cs typeface="Times New Roman"/>
                        </a:rPr>
                        <a:t>Что растет у нас в саду (фрукты)</a:t>
                      </a:r>
                    </a:p>
                  </a:txBody>
                  <a:tcPr marL="68580" marR="68580" marT="0" marB="0"/>
                </a:tc>
                <a:tc>
                  <a:txBody>
                    <a:bodyPr/>
                    <a:lstStyle/>
                    <a:p>
                      <a:pPr algn="ctr">
                        <a:spcAft>
                          <a:spcPts val="0"/>
                        </a:spcAft>
                      </a:pPr>
                      <a:r>
                        <a:rPr lang="ru-RU" sz="900">
                          <a:latin typeface="Times New Roman"/>
                          <a:ea typeface="MS Mincho"/>
                          <a:cs typeface="Times New Roman"/>
                        </a:rPr>
                        <a:t>Грибы и ягоды собирать идем</a:t>
                      </a:r>
                    </a:p>
                  </a:txBody>
                  <a:tcPr marL="68580" marR="68580" marT="0" marB="0"/>
                </a:tc>
                <a:tc>
                  <a:txBody>
                    <a:bodyPr/>
                    <a:lstStyle/>
                    <a:p>
                      <a:pPr algn="ctr">
                        <a:spcAft>
                          <a:spcPts val="0"/>
                        </a:spcAft>
                      </a:pPr>
                      <a:r>
                        <a:rPr lang="ru-RU" sz="900" dirty="0">
                          <a:latin typeface="Times New Roman"/>
                          <a:ea typeface="MS Mincho"/>
                          <a:cs typeface="Times New Roman"/>
                        </a:rPr>
                        <a:t>Витаминная семья - Полезные продукты.</a:t>
                      </a:r>
                    </a:p>
                    <a:p>
                      <a:pPr algn="ctr">
                        <a:spcAft>
                          <a:spcPts val="0"/>
                        </a:spcAft>
                      </a:pPr>
                      <a:r>
                        <a:rPr lang="ru-RU" sz="900" dirty="0">
                          <a:latin typeface="Times New Roman"/>
                          <a:ea typeface="MS Mincho"/>
                          <a:cs typeface="Times New Roman"/>
                        </a:rPr>
                        <a:t>Осенняя ярмарка</a:t>
                      </a:r>
                    </a:p>
                  </a:txBody>
                  <a:tcPr marL="68580" marR="68580" marT="0" marB="0"/>
                </a:tc>
              </a:tr>
              <a:tr h="455372">
                <a:tc>
                  <a:txBody>
                    <a:bodyPr/>
                    <a:lstStyle/>
                    <a:p>
                      <a:pPr algn="ctr">
                        <a:spcAft>
                          <a:spcPts val="0"/>
                        </a:spcAft>
                      </a:pPr>
                      <a:r>
                        <a:rPr lang="ru-RU" sz="900">
                          <a:latin typeface="Times New Roman"/>
                          <a:ea typeface="MS Mincho"/>
                          <a:cs typeface="Times New Roman"/>
                        </a:rPr>
                        <a:t>4 неделя</a:t>
                      </a:r>
                    </a:p>
                  </a:txBody>
                  <a:tcPr marL="68580" marR="68580" marT="0" marB="0"/>
                </a:tc>
                <a:tc>
                  <a:txBody>
                    <a:bodyPr/>
                    <a:lstStyle/>
                    <a:p>
                      <a:pPr algn="ctr">
                        <a:spcAft>
                          <a:spcPts val="0"/>
                        </a:spcAft>
                      </a:pPr>
                      <a:r>
                        <a:rPr lang="ru-RU" sz="900">
                          <a:latin typeface="Times New Roman"/>
                          <a:ea typeface="MS Mincho"/>
                          <a:cs typeface="Times New Roman"/>
                        </a:rPr>
                        <a:t>Путешествие вокруг света.</a:t>
                      </a:r>
                    </a:p>
                    <a:p>
                      <a:pPr algn="ctr">
                        <a:spcAft>
                          <a:spcPts val="0"/>
                        </a:spcAft>
                      </a:pPr>
                      <a:r>
                        <a:rPr lang="ru-RU" sz="900">
                          <a:latin typeface="Times New Roman"/>
                          <a:ea typeface="MS Mincho"/>
                          <a:cs typeface="Times New Roman"/>
                        </a:rPr>
                        <a:t>Климатические зоны</a:t>
                      </a:r>
                    </a:p>
                  </a:txBody>
                  <a:tcPr marL="68580" marR="68580" marT="0" marB="0"/>
                </a:tc>
                <a:tc>
                  <a:txBody>
                    <a:bodyPr/>
                    <a:lstStyle/>
                    <a:p>
                      <a:pPr algn="ctr">
                        <a:spcAft>
                          <a:spcPts val="0"/>
                        </a:spcAft>
                      </a:pPr>
                      <a:r>
                        <a:rPr lang="ru-RU" sz="900">
                          <a:latin typeface="Times New Roman"/>
                          <a:ea typeface="MS Mincho"/>
                          <a:cs typeface="Times New Roman"/>
                        </a:rPr>
                        <a:t>Кто живет в лесу</a:t>
                      </a:r>
                    </a:p>
                  </a:txBody>
                  <a:tcPr marL="68580" marR="68580" marT="0" marB="0"/>
                </a:tc>
                <a:tc>
                  <a:txBody>
                    <a:bodyPr/>
                    <a:lstStyle/>
                    <a:p>
                      <a:pPr algn="ctr">
                        <a:spcAft>
                          <a:spcPts val="0"/>
                        </a:spcAft>
                      </a:pPr>
                      <a:r>
                        <a:rPr lang="ru-RU" sz="900">
                          <a:latin typeface="Times New Roman"/>
                          <a:ea typeface="MS Mincho"/>
                          <a:cs typeface="Times New Roman"/>
                        </a:rPr>
                        <a:t>Кто живет в лесу</a:t>
                      </a:r>
                    </a:p>
                  </a:txBody>
                  <a:tcPr marL="68580" marR="68580" marT="0" marB="0"/>
                </a:tc>
                <a:tc>
                  <a:txBody>
                    <a:bodyPr/>
                    <a:lstStyle/>
                    <a:p>
                      <a:pPr algn="ctr">
                        <a:spcAft>
                          <a:spcPts val="0"/>
                        </a:spcAft>
                      </a:pPr>
                      <a:r>
                        <a:rPr lang="ru-RU" sz="900">
                          <a:latin typeface="Times New Roman"/>
                          <a:ea typeface="MS Mincho"/>
                          <a:cs typeface="Times New Roman"/>
                        </a:rPr>
                        <a:t>Арктика</a:t>
                      </a:r>
                    </a:p>
                  </a:txBody>
                  <a:tcPr marL="68580" marR="68580" marT="0" marB="0"/>
                </a:tc>
                <a:tc>
                  <a:txBody>
                    <a:bodyPr/>
                    <a:lstStyle/>
                    <a:p>
                      <a:pPr algn="ctr">
                        <a:spcAft>
                          <a:spcPts val="0"/>
                        </a:spcAft>
                      </a:pPr>
                      <a:r>
                        <a:rPr lang="ru-RU" sz="900">
                          <a:latin typeface="Times New Roman"/>
                          <a:ea typeface="MS Mincho"/>
                          <a:cs typeface="Times New Roman"/>
                        </a:rPr>
                        <a:t>Тундра</a:t>
                      </a:r>
                    </a:p>
                  </a:txBody>
                  <a:tcPr marL="68580" marR="68580" marT="0" marB="0"/>
                </a:tc>
                <a:tc>
                  <a:txBody>
                    <a:bodyPr/>
                    <a:lstStyle/>
                    <a:p>
                      <a:pPr algn="ctr">
                        <a:spcAft>
                          <a:spcPts val="0"/>
                        </a:spcAft>
                      </a:pPr>
                      <a:r>
                        <a:rPr lang="ru-RU" sz="900" dirty="0">
                          <a:latin typeface="Times New Roman"/>
                          <a:ea typeface="MS Mincho"/>
                          <a:cs typeface="Times New Roman"/>
                        </a:rPr>
                        <a:t>Пустыня</a:t>
                      </a:r>
                    </a:p>
                  </a:txBody>
                  <a:tcPr marL="68580" marR="68580" marT="0" marB="0"/>
                </a:tc>
              </a:tr>
              <a:tr h="410397">
                <a:tc>
                  <a:txBody>
                    <a:bodyPr/>
                    <a:lstStyle/>
                    <a:p>
                      <a:pPr algn="ctr">
                        <a:spcAft>
                          <a:spcPts val="0"/>
                        </a:spcAft>
                      </a:pPr>
                      <a:r>
                        <a:rPr lang="ru-RU" sz="900" b="1" u="sng">
                          <a:latin typeface="Times New Roman"/>
                          <a:ea typeface="MS Mincho"/>
                          <a:cs typeface="Times New Roman"/>
                        </a:rPr>
                        <a:t>Октябрь</a:t>
                      </a:r>
                      <a:endParaRPr lang="ru-RU" sz="900">
                        <a:latin typeface="Times New Roman"/>
                        <a:ea typeface="MS Mincho"/>
                        <a:cs typeface="Times New Roman"/>
                      </a:endParaRPr>
                    </a:p>
                    <a:p>
                      <a:pPr algn="ctr">
                        <a:spcAft>
                          <a:spcPts val="0"/>
                        </a:spcAft>
                      </a:pPr>
                      <a:r>
                        <a:rPr lang="ru-RU" sz="900">
                          <a:latin typeface="Times New Roman"/>
                          <a:ea typeface="MS Mincho"/>
                          <a:cs typeface="Times New Roman"/>
                        </a:rPr>
                        <a:t>1 неделя</a:t>
                      </a:r>
                    </a:p>
                  </a:txBody>
                  <a:tcPr marL="68580" marR="68580" marT="0" marB="0"/>
                </a:tc>
                <a:tc>
                  <a:txBody>
                    <a:bodyPr/>
                    <a:lstStyle/>
                    <a:p>
                      <a:pPr algn="ctr">
                        <a:spcAft>
                          <a:spcPts val="0"/>
                        </a:spcAft>
                      </a:pPr>
                      <a:r>
                        <a:rPr lang="ru-RU" sz="900">
                          <a:latin typeface="Times New Roman"/>
                          <a:ea typeface="MS Mincho"/>
                          <a:cs typeface="Times New Roman"/>
                        </a:rPr>
                        <a:t>Здравствуй, Осень золотая!</a:t>
                      </a:r>
                    </a:p>
                  </a:txBody>
                  <a:tcPr marL="68580" marR="68580" marT="0" marB="0"/>
                </a:tc>
                <a:tc>
                  <a:txBody>
                    <a:bodyPr/>
                    <a:lstStyle/>
                    <a:p>
                      <a:pPr algn="ctr">
                        <a:spcAft>
                          <a:spcPts val="0"/>
                        </a:spcAft>
                      </a:pPr>
                      <a:r>
                        <a:rPr lang="ru-RU" sz="900">
                          <a:latin typeface="Times New Roman"/>
                          <a:ea typeface="MS Mincho"/>
                          <a:cs typeface="Times New Roman"/>
                        </a:rPr>
                        <a:t>Приметы осени</a:t>
                      </a:r>
                    </a:p>
                  </a:txBody>
                  <a:tcPr marL="68580" marR="68580" marT="0" marB="0"/>
                </a:tc>
                <a:tc>
                  <a:txBody>
                    <a:bodyPr/>
                    <a:lstStyle/>
                    <a:p>
                      <a:pPr algn="ctr">
                        <a:spcAft>
                          <a:spcPts val="0"/>
                        </a:spcAft>
                      </a:pPr>
                      <a:r>
                        <a:rPr lang="ru-RU" sz="900">
                          <a:latin typeface="Times New Roman"/>
                          <a:ea typeface="MS Mincho"/>
                          <a:cs typeface="Times New Roman"/>
                        </a:rPr>
                        <a:t>Приметы осени</a:t>
                      </a:r>
                    </a:p>
                  </a:txBody>
                  <a:tcPr marL="68580" marR="68580" marT="0" marB="0"/>
                </a:tc>
                <a:tc>
                  <a:txBody>
                    <a:bodyPr/>
                    <a:lstStyle/>
                    <a:p>
                      <a:pPr algn="ctr">
                        <a:spcAft>
                          <a:spcPts val="0"/>
                        </a:spcAft>
                      </a:pPr>
                      <a:r>
                        <a:rPr lang="ru-RU" sz="900">
                          <a:latin typeface="Times New Roman"/>
                          <a:ea typeface="MS Mincho"/>
                          <a:cs typeface="Times New Roman"/>
                        </a:rPr>
                        <a:t>Изменения в растительном мире</a:t>
                      </a:r>
                    </a:p>
                  </a:txBody>
                  <a:tcPr marL="68580" marR="68580" marT="0" marB="0"/>
                </a:tc>
                <a:tc>
                  <a:txBody>
                    <a:bodyPr/>
                    <a:lstStyle/>
                    <a:p>
                      <a:pPr algn="ctr">
                        <a:spcAft>
                          <a:spcPts val="0"/>
                        </a:spcAft>
                      </a:pPr>
                      <a:r>
                        <a:rPr lang="ru-RU" sz="900">
                          <a:latin typeface="Times New Roman"/>
                          <a:ea typeface="MS Mincho"/>
                          <a:cs typeface="Times New Roman"/>
                        </a:rPr>
                        <a:t>Изменения  в животном мире</a:t>
                      </a:r>
                    </a:p>
                  </a:txBody>
                  <a:tcPr marL="68580" marR="68580" marT="0" marB="0"/>
                </a:tc>
                <a:tc>
                  <a:txBody>
                    <a:bodyPr/>
                    <a:lstStyle/>
                    <a:p>
                      <a:pPr algn="ctr">
                        <a:spcAft>
                          <a:spcPts val="0"/>
                        </a:spcAft>
                      </a:pPr>
                      <a:r>
                        <a:rPr lang="ru-RU" sz="900" dirty="0">
                          <a:latin typeface="Times New Roman"/>
                          <a:ea typeface="MS Mincho"/>
                          <a:cs typeface="Times New Roman"/>
                        </a:rPr>
                        <a:t>Изменение погоды с приходом осени</a:t>
                      </a:r>
                    </a:p>
                  </a:txBody>
                  <a:tcPr marL="68580" marR="68580" marT="0" marB="0"/>
                </a:tc>
              </a:tr>
              <a:tr h="410397">
                <a:tc>
                  <a:txBody>
                    <a:bodyPr/>
                    <a:lstStyle/>
                    <a:p>
                      <a:pPr algn="ctr">
                        <a:spcAft>
                          <a:spcPts val="0"/>
                        </a:spcAft>
                      </a:pPr>
                      <a:r>
                        <a:rPr lang="ru-RU" sz="900">
                          <a:latin typeface="Times New Roman"/>
                          <a:ea typeface="MS Mincho"/>
                          <a:cs typeface="Times New Roman"/>
                        </a:rPr>
                        <a:t>2 неделя</a:t>
                      </a:r>
                    </a:p>
                  </a:txBody>
                  <a:tcPr marL="68580" marR="68580" marT="0" marB="0"/>
                </a:tc>
                <a:tc>
                  <a:txBody>
                    <a:bodyPr/>
                    <a:lstStyle/>
                    <a:p>
                      <a:pPr algn="ctr">
                        <a:spcAft>
                          <a:spcPts val="0"/>
                        </a:spcAft>
                      </a:pPr>
                      <a:r>
                        <a:rPr lang="ru-RU" sz="900">
                          <a:latin typeface="Times New Roman"/>
                          <a:ea typeface="MS Mincho"/>
                          <a:cs typeface="Times New Roman"/>
                        </a:rPr>
                        <a:t>Водоемы</a:t>
                      </a:r>
                    </a:p>
                  </a:txBody>
                  <a:tcPr marL="68580" marR="68580" marT="0" marB="0"/>
                </a:tc>
                <a:tc>
                  <a:txBody>
                    <a:bodyPr/>
                    <a:lstStyle/>
                    <a:p>
                      <a:pPr algn="ctr">
                        <a:spcAft>
                          <a:spcPts val="0"/>
                        </a:spcAft>
                      </a:pPr>
                      <a:r>
                        <a:rPr lang="ru-RU" sz="900">
                          <a:latin typeface="Times New Roman"/>
                          <a:ea typeface="MS Mincho"/>
                          <a:cs typeface="Times New Roman"/>
                        </a:rPr>
                        <a:t>Где живет вода?</a:t>
                      </a:r>
                    </a:p>
                  </a:txBody>
                  <a:tcPr marL="68580" marR="68580" marT="0" marB="0"/>
                </a:tc>
                <a:tc>
                  <a:txBody>
                    <a:bodyPr/>
                    <a:lstStyle/>
                    <a:p>
                      <a:pPr algn="ctr">
                        <a:spcAft>
                          <a:spcPts val="0"/>
                        </a:spcAft>
                      </a:pPr>
                      <a:r>
                        <a:rPr lang="ru-RU" sz="900">
                          <a:latin typeface="Times New Roman"/>
                          <a:ea typeface="MS Mincho"/>
                          <a:cs typeface="Times New Roman"/>
                        </a:rPr>
                        <a:t>Где живет вода?</a:t>
                      </a:r>
                    </a:p>
                  </a:txBody>
                  <a:tcPr marL="68580" marR="68580" marT="0" marB="0"/>
                </a:tc>
                <a:tc>
                  <a:txBody>
                    <a:bodyPr/>
                    <a:lstStyle/>
                    <a:p>
                      <a:pPr algn="ctr">
                        <a:spcAft>
                          <a:spcPts val="0"/>
                        </a:spcAft>
                      </a:pPr>
                      <a:r>
                        <a:rPr lang="ru-RU" sz="900">
                          <a:latin typeface="Times New Roman"/>
                          <a:ea typeface="MS Mincho"/>
                          <a:cs typeface="Times New Roman"/>
                        </a:rPr>
                        <a:t>Кому нужна вода?</a:t>
                      </a:r>
                    </a:p>
                  </a:txBody>
                  <a:tcPr marL="68580" marR="68580" marT="0" marB="0"/>
                </a:tc>
                <a:tc>
                  <a:txBody>
                    <a:bodyPr/>
                    <a:lstStyle/>
                    <a:p>
                      <a:pPr algn="ctr">
                        <a:spcAft>
                          <a:spcPts val="0"/>
                        </a:spcAft>
                      </a:pPr>
                      <a:r>
                        <a:rPr lang="ru-RU" sz="900">
                          <a:latin typeface="Times New Roman"/>
                          <a:ea typeface="MS Mincho"/>
                          <a:cs typeface="Times New Roman"/>
                        </a:rPr>
                        <a:t>Свойства воды</a:t>
                      </a:r>
                    </a:p>
                  </a:txBody>
                  <a:tcPr marL="68580" marR="68580" marT="0" marB="0"/>
                </a:tc>
                <a:tc>
                  <a:txBody>
                    <a:bodyPr/>
                    <a:lstStyle/>
                    <a:p>
                      <a:pPr algn="ctr">
                        <a:spcAft>
                          <a:spcPts val="0"/>
                        </a:spcAft>
                      </a:pPr>
                      <a:r>
                        <a:rPr lang="ru-RU" sz="900" dirty="0">
                          <a:latin typeface="Times New Roman"/>
                          <a:ea typeface="MS Mincho"/>
                          <a:cs typeface="Times New Roman"/>
                        </a:rPr>
                        <a:t>Круговорот воды в природе</a:t>
                      </a:r>
                    </a:p>
                  </a:txBody>
                  <a:tcPr marL="68580" marR="68580" marT="0" marB="0"/>
                </a:tc>
              </a:tr>
              <a:tr h="910745">
                <a:tc>
                  <a:txBody>
                    <a:bodyPr/>
                    <a:lstStyle/>
                    <a:p>
                      <a:pPr algn="ctr">
                        <a:spcAft>
                          <a:spcPts val="0"/>
                        </a:spcAft>
                      </a:pPr>
                      <a:r>
                        <a:rPr lang="ru-RU" sz="900">
                          <a:latin typeface="Times New Roman"/>
                          <a:ea typeface="MS Mincho"/>
                          <a:cs typeface="Times New Roman"/>
                        </a:rPr>
                        <a:t>3 неделя</a:t>
                      </a:r>
                    </a:p>
                  </a:txBody>
                  <a:tcPr marL="68580" marR="68580" marT="0" marB="0"/>
                </a:tc>
                <a:tc>
                  <a:txBody>
                    <a:bodyPr/>
                    <a:lstStyle/>
                    <a:p>
                      <a:pPr algn="ctr">
                        <a:spcAft>
                          <a:spcPts val="0"/>
                        </a:spcAft>
                      </a:pPr>
                      <a:r>
                        <a:rPr lang="ru-RU" sz="900">
                          <a:latin typeface="Times New Roman"/>
                          <a:ea typeface="MS Mincho"/>
                          <a:cs typeface="Times New Roman"/>
                        </a:rPr>
                        <a:t>Одежда</a:t>
                      </a:r>
                    </a:p>
                  </a:txBody>
                  <a:tcPr marL="68580" marR="68580" marT="0" marB="0"/>
                </a:tc>
                <a:tc>
                  <a:txBody>
                    <a:bodyPr/>
                    <a:lstStyle/>
                    <a:p>
                      <a:pPr algn="ctr">
                        <a:spcAft>
                          <a:spcPts val="0"/>
                        </a:spcAft>
                      </a:pPr>
                      <a:r>
                        <a:rPr lang="ru-RU" sz="900">
                          <a:latin typeface="Times New Roman"/>
                          <a:ea typeface="MS Mincho"/>
                          <a:cs typeface="Times New Roman"/>
                        </a:rPr>
                        <a:t>Какая бывает одежда</a:t>
                      </a:r>
                    </a:p>
                  </a:txBody>
                  <a:tcPr marL="68580" marR="68580" marT="0" marB="0"/>
                </a:tc>
                <a:tc>
                  <a:txBody>
                    <a:bodyPr/>
                    <a:lstStyle/>
                    <a:p>
                      <a:pPr algn="ctr">
                        <a:spcAft>
                          <a:spcPts val="0"/>
                        </a:spcAft>
                      </a:pPr>
                      <a:r>
                        <a:rPr lang="ru-RU" sz="900">
                          <a:latin typeface="Times New Roman"/>
                          <a:ea typeface="MS Mincho"/>
                          <a:cs typeface="Times New Roman"/>
                        </a:rPr>
                        <a:t>Какая бывает одежда</a:t>
                      </a:r>
                    </a:p>
                  </a:txBody>
                  <a:tcPr marL="68580" marR="68580" marT="0" marB="0"/>
                </a:tc>
                <a:tc>
                  <a:txBody>
                    <a:bodyPr/>
                    <a:lstStyle/>
                    <a:p>
                      <a:pPr algn="ctr">
                        <a:spcAft>
                          <a:spcPts val="0"/>
                        </a:spcAft>
                      </a:pPr>
                      <a:r>
                        <a:rPr lang="ru-RU" sz="900">
                          <a:latin typeface="Times New Roman"/>
                          <a:ea typeface="MS Mincho"/>
                          <a:cs typeface="Times New Roman"/>
                        </a:rPr>
                        <a:t>Выбираем одежду по сезону</a:t>
                      </a:r>
                    </a:p>
                  </a:txBody>
                  <a:tcPr marL="68580" marR="68580" marT="0" marB="0"/>
                </a:tc>
                <a:tc>
                  <a:txBody>
                    <a:bodyPr/>
                    <a:lstStyle/>
                    <a:p>
                      <a:pPr algn="ctr">
                        <a:spcAft>
                          <a:spcPts val="0"/>
                        </a:spcAft>
                      </a:pPr>
                      <a:r>
                        <a:rPr lang="ru-RU" sz="900">
                          <a:latin typeface="Times New Roman"/>
                          <a:ea typeface="MS Mincho"/>
                          <a:cs typeface="Times New Roman"/>
                        </a:rPr>
                        <a:t>Головные уборы, обувь, аксессуары</a:t>
                      </a:r>
                    </a:p>
                  </a:txBody>
                  <a:tcPr marL="68580" marR="68580" marT="0" marB="0"/>
                </a:tc>
                <a:tc>
                  <a:txBody>
                    <a:bodyPr/>
                    <a:lstStyle/>
                    <a:p>
                      <a:pPr algn="ctr">
                        <a:spcAft>
                          <a:spcPts val="0"/>
                        </a:spcAft>
                      </a:pPr>
                      <a:r>
                        <a:rPr lang="ru-RU" sz="900" dirty="0">
                          <a:latin typeface="Times New Roman"/>
                          <a:ea typeface="MS Mincho"/>
                          <a:cs typeface="Times New Roman"/>
                        </a:rPr>
                        <a:t>Знакомство с профессиями: портной, закройщик, дизайнер одежды, стилист, сапожник и пр.)</a:t>
                      </a:r>
                    </a:p>
                  </a:txBody>
                  <a:tcPr marL="68580" marR="68580" marT="0" marB="0"/>
                </a:tc>
              </a:tr>
              <a:tr h="607163">
                <a:tc>
                  <a:txBody>
                    <a:bodyPr/>
                    <a:lstStyle/>
                    <a:p>
                      <a:pPr algn="ctr">
                        <a:spcAft>
                          <a:spcPts val="0"/>
                        </a:spcAft>
                      </a:pPr>
                      <a:r>
                        <a:rPr lang="ru-RU" sz="900">
                          <a:latin typeface="Times New Roman"/>
                          <a:ea typeface="MS Mincho"/>
                          <a:cs typeface="Times New Roman"/>
                        </a:rPr>
                        <a:t>4 неделя</a:t>
                      </a:r>
                    </a:p>
                  </a:txBody>
                  <a:tcPr marL="68580" marR="68580" marT="0" marB="0"/>
                </a:tc>
                <a:tc>
                  <a:txBody>
                    <a:bodyPr/>
                    <a:lstStyle/>
                    <a:p>
                      <a:pPr algn="ctr">
                        <a:spcAft>
                          <a:spcPts val="0"/>
                        </a:spcAft>
                      </a:pPr>
                      <a:r>
                        <a:rPr lang="ru-RU" sz="900">
                          <a:latin typeface="Times New Roman"/>
                          <a:ea typeface="MS Mincho"/>
                          <a:cs typeface="Times New Roman"/>
                        </a:rPr>
                        <a:t>Животные</a:t>
                      </a:r>
                    </a:p>
                  </a:txBody>
                  <a:tcPr marL="68580" marR="68580" marT="0" marB="0"/>
                </a:tc>
                <a:tc>
                  <a:txBody>
                    <a:bodyPr/>
                    <a:lstStyle/>
                    <a:p>
                      <a:pPr algn="ctr">
                        <a:spcAft>
                          <a:spcPts val="0"/>
                        </a:spcAft>
                      </a:pPr>
                      <a:r>
                        <a:rPr lang="ru-RU" sz="900">
                          <a:latin typeface="Times New Roman"/>
                          <a:ea typeface="MS Mincho"/>
                          <a:cs typeface="Times New Roman"/>
                        </a:rPr>
                        <a:t>Дикие и домашние животные и их детеныши</a:t>
                      </a:r>
                    </a:p>
                  </a:txBody>
                  <a:tcPr marL="68580" marR="68580" marT="0" marB="0"/>
                </a:tc>
                <a:tc>
                  <a:txBody>
                    <a:bodyPr/>
                    <a:lstStyle/>
                    <a:p>
                      <a:pPr algn="ctr">
                        <a:spcAft>
                          <a:spcPts val="0"/>
                        </a:spcAft>
                      </a:pPr>
                      <a:r>
                        <a:rPr lang="ru-RU" sz="900">
                          <a:latin typeface="Times New Roman"/>
                          <a:ea typeface="MS Mincho"/>
                          <a:cs typeface="Times New Roman"/>
                        </a:rPr>
                        <a:t>Дикие и домашние животные и их детеныши</a:t>
                      </a:r>
                    </a:p>
                  </a:txBody>
                  <a:tcPr marL="68580" marR="68580" marT="0" marB="0"/>
                </a:tc>
                <a:tc>
                  <a:txBody>
                    <a:bodyPr/>
                    <a:lstStyle/>
                    <a:p>
                      <a:pPr algn="ctr">
                        <a:spcAft>
                          <a:spcPts val="0"/>
                        </a:spcAft>
                      </a:pPr>
                      <a:r>
                        <a:rPr lang="ru-RU" sz="900">
                          <a:latin typeface="Times New Roman"/>
                          <a:ea typeface="MS Mincho"/>
                          <a:cs typeface="Times New Roman"/>
                        </a:rPr>
                        <a:t>Животный мир Пензенского края</a:t>
                      </a:r>
                    </a:p>
                  </a:txBody>
                  <a:tcPr marL="68580" marR="68580" marT="0" marB="0"/>
                </a:tc>
                <a:tc>
                  <a:txBody>
                    <a:bodyPr/>
                    <a:lstStyle/>
                    <a:p>
                      <a:pPr algn="ctr">
                        <a:spcAft>
                          <a:spcPts val="0"/>
                        </a:spcAft>
                      </a:pPr>
                      <a:r>
                        <a:rPr lang="ru-RU" sz="900">
                          <a:latin typeface="Times New Roman"/>
                          <a:ea typeface="MS Mincho"/>
                          <a:cs typeface="Times New Roman"/>
                        </a:rPr>
                        <a:t>Защитники природы (заповедники, Красная книга, лесничий)</a:t>
                      </a:r>
                    </a:p>
                  </a:txBody>
                  <a:tcPr marL="68580" marR="68580" marT="0" marB="0"/>
                </a:tc>
                <a:tc>
                  <a:txBody>
                    <a:bodyPr/>
                    <a:lstStyle/>
                    <a:p>
                      <a:pPr algn="ctr">
                        <a:spcAft>
                          <a:spcPts val="0"/>
                        </a:spcAft>
                      </a:pPr>
                      <a:r>
                        <a:rPr lang="ru-RU" sz="900" dirty="0">
                          <a:latin typeface="Times New Roman"/>
                          <a:ea typeface="MS Mincho"/>
                          <a:cs typeface="Times New Roman"/>
                        </a:rPr>
                        <a:t>Многообразие животного мира планеты земля</a:t>
                      </a:r>
                    </a:p>
                  </a:txBody>
                  <a:tcPr marL="68580" marR="68580" marT="0" marB="0"/>
                </a:tc>
              </a:tr>
            </a:tbl>
          </a:graphicData>
        </a:graphic>
      </p:graphicFrame>
      <p:sp>
        <p:nvSpPr>
          <p:cNvPr id="5" name="Заголовок 1"/>
          <p:cNvSpPr txBox="1">
            <a:spLocks/>
          </p:cNvSpPr>
          <p:nvPr/>
        </p:nvSpPr>
        <p:spPr>
          <a:xfrm>
            <a:off x="1357290" y="357166"/>
            <a:ext cx="4357718" cy="1143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1600" b="1" i="0" u="none" strike="noStrike" kern="1200" cap="none" spc="0" normalizeH="0" baseline="0" noProof="0" dirty="0" smtClean="0">
                <a:ln>
                  <a:noFill/>
                </a:ln>
                <a:solidFill>
                  <a:schemeClr val="bg2">
                    <a:lumMod val="25000"/>
                  </a:schemeClr>
                </a:solidFill>
                <a:effectLst/>
                <a:uLnTx/>
                <a:uFillTx/>
                <a:latin typeface="+mj-lt"/>
                <a:ea typeface="+mj-ea"/>
                <a:cs typeface="+mj-cs"/>
              </a:rPr>
              <a:t>Примерное комплексно-тематическое планирование</a:t>
            </a:r>
            <a:r>
              <a:rPr kumimoji="0" lang="ru-RU" sz="1600" b="0" i="0" u="none" strike="noStrike" kern="1200" cap="none" spc="0" normalizeH="0" baseline="0" noProof="0" dirty="0" smtClean="0">
                <a:ln>
                  <a:noFill/>
                </a:ln>
                <a:solidFill>
                  <a:schemeClr val="bg2">
                    <a:lumMod val="25000"/>
                  </a:schemeClr>
                </a:solidFill>
                <a:effectLst/>
                <a:uLnTx/>
                <a:uFillTx/>
                <a:latin typeface="+mj-lt"/>
                <a:ea typeface="+mj-ea"/>
                <a:cs typeface="+mj-cs"/>
              </a:rPr>
              <a:t/>
            </a:r>
            <a:br>
              <a:rPr kumimoji="0" lang="ru-RU" sz="1600" b="0" i="0" u="none" strike="noStrike" kern="1200" cap="none" spc="0" normalizeH="0" baseline="0" noProof="0" dirty="0" smtClean="0">
                <a:ln>
                  <a:noFill/>
                </a:ln>
                <a:solidFill>
                  <a:schemeClr val="bg2">
                    <a:lumMod val="25000"/>
                  </a:schemeClr>
                </a:solidFill>
                <a:effectLst/>
                <a:uLnTx/>
                <a:uFillTx/>
                <a:latin typeface="+mj-lt"/>
                <a:ea typeface="+mj-ea"/>
                <a:cs typeface="+mj-cs"/>
              </a:rPr>
            </a:br>
            <a:r>
              <a:rPr kumimoji="0" lang="ru-RU" sz="1600" b="0" i="0" u="none" strike="noStrike" kern="1200" cap="none" spc="0" normalizeH="0" baseline="0" noProof="0" dirty="0" smtClean="0">
                <a:ln>
                  <a:noFill/>
                </a:ln>
                <a:solidFill>
                  <a:schemeClr val="bg2">
                    <a:lumMod val="25000"/>
                  </a:schemeClr>
                </a:solidFill>
                <a:effectLst/>
                <a:uLnTx/>
                <a:uFillTx/>
                <a:latin typeface="+mj-lt"/>
                <a:ea typeface="+mj-ea"/>
                <a:cs typeface="+mj-cs"/>
              </a:rPr>
              <a:t> на 2013 – 2014 учебный год</a:t>
            </a:r>
            <a:br>
              <a:rPr kumimoji="0" lang="ru-RU" sz="1600" b="0" i="0" u="none" strike="noStrike" kern="1200" cap="none" spc="0" normalizeH="0" baseline="0" noProof="0" dirty="0" smtClean="0">
                <a:ln>
                  <a:noFill/>
                </a:ln>
                <a:solidFill>
                  <a:schemeClr val="bg2">
                    <a:lumMod val="25000"/>
                  </a:schemeClr>
                </a:solidFill>
                <a:effectLst/>
                <a:uLnTx/>
                <a:uFillTx/>
                <a:latin typeface="+mj-lt"/>
                <a:ea typeface="+mj-ea"/>
                <a:cs typeface="+mj-cs"/>
              </a:rPr>
            </a:br>
            <a:endParaRPr kumimoji="0" lang="ru-RU" sz="1600" b="0" i="0" u="none" strike="noStrike" kern="1200" cap="none" spc="0" normalizeH="0" baseline="0" noProof="0" dirty="0">
              <a:ln>
                <a:noFill/>
              </a:ln>
              <a:solidFill>
                <a:schemeClr val="bg2">
                  <a:lumMod val="25000"/>
                </a:schemeClr>
              </a:solidFill>
              <a:effectLst/>
              <a:uLnTx/>
              <a:uFillTx/>
              <a:latin typeface="+mj-lt"/>
              <a:ea typeface="+mj-ea"/>
              <a:cs typeface="+mj-cs"/>
            </a:endParaRPr>
          </a:p>
        </p:txBody>
      </p:sp>
    </p:spTree>
  </p:cSld>
  <p:clrMapOvr>
    <a:masterClrMapping/>
  </p:clrMapOvr>
  <p:transition spd="med">
    <p:circle/>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493</TotalTime>
  <Words>2583</Words>
  <Application>Microsoft Office PowerPoint</Application>
  <PresentationFormat>Экран (4:3)</PresentationFormat>
  <Paragraphs>1027</Paragraphs>
  <Slides>50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50</vt:i4>
      </vt:variant>
    </vt:vector>
  </HeadingPairs>
  <TitlesOfParts>
    <vt:vector size="51" baseType="lpstr">
      <vt:lpstr>Тема Office</vt:lpstr>
      <vt:lpstr>Муниципальное бюджетное дошкольное образовательное учреждение детский сад комбинированного вида № 7 города Пензы</vt:lpstr>
      <vt:lpstr>   Теоретическая часть  1.Знакомство с нормативно-правовой базой. 2. Формы организации образовательной деятельности в ДОУ. 3.Требования к организации НОД с детьми. 4. Виды мотивации.</vt:lpstr>
      <vt:lpstr>Изменения в дошкольном образовании</vt:lpstr>
      <vt:lpstr>Слайд 4</vt:lpstr>
      <vt:lpstr> ГОДОВОЙ КАЛЕНДАРНЫЙ ГРАФИК объема образовательной нагрузки  МБДОУ детского сада  № 7   г. Пензы  на период с 1.09.2013 г.  по 1.09.2014 г. </vt:lpstr>
      <vt:lpstr>Слайд 6</vt:lpstr>
      <vt:lpstr>Слайд 7</vt:lpstr>
      <vt:lpstr>Образец календарного плана</vt:lpstr>
      <vt:lpstr>Утверждаю: заведующая МБДОУ  детского сада № 7 г. Пензы ______________ В.А.Янкова «___» ______________ 2013г. </vt:lpstr>
      <vt:lpstr> Остановимся более подробно на формах организации образовательной деятельности</vt:lpstr>
      <vt:lpstr>Деятельность – это процесс активности, при котором цели и мотивы совпадают.   </vt:lpstr>
      <vt:lpstr>Одной из форм организации обучения в дошкольном образовательном учреждении является непосредственно образовательная деятельность (НОД).</vt:lpstr>
      <vt:lpstr> Требования к организации непосредственно образовательной деятельности </vt:lpstr>
      <vt:lpstr> Требования к организации непосредственно образовательной деятельности </vt:lpstr>
      <vt:lpstr> Требования к организации непосредственно образовательной деятельности </vt:lpstr>
      <vt:lpstr>Рассмотрим все вместе каждый этап организации НОД </vt:lpstr>
      <vt:lpstr>Рекомендации по организации НОД</vt:lpstr>
      <vt:lpstr>Рекомендации по организации НОД</vt:lpstr>
      <vt:lpstr>Слайд 19</vt:lpstr>
      <vt:lpstr>Слайд 20</vt:lpstr>
      <vt:lpstr>Рекомендации по организации НОД</vt:lpstr>
      <vt:lpstr>Рекомендации по организации НОД</vt:lpstr>
      <vt:lpstr>Слайд 23</vt:lpstr>
      <vt:lpstr>Рекомендации по организации НОД</vt:lpstr>
      <vt:lpstr>Рекомендации по организации НОД</vt:lpstr>
      <vt:lpstr>Любая деятельность должна способствовать развитию детей.</vt:lpstr>
      <vt:lpstr>кроссворд</vt:lpstr>
      <vt:lpstr>кроссворд</vt:lpstr>
      <vt:lpstr>кроссворд</vt:lpstr>
      <vt:lpstr>кроссворд</vt:lpstr>
      <vt:lpstr>кроссворд</vt:lpstr>
      <vt:lpstr>кроссворд</vt:lpstr>
      <vt:lpstr>кроссворд</vt:lpstr>
      <vt:lpstr>кроссворд</vt:lpstr>
      <vt:lpstr>кроссворд</vt:lpstr>
      <vt:lpstr>кроссворд</vt:lpstr>
      <vt:lpstr>Слайд 37</vt:lpstr>
      <vt:lpstr>Выделяют 3 вида мотивации</vt:lpstr>
      <vt:lpstr>1. Помощь игровому персонажу</vt:lpstr>
      <vt:lpstr>2. Помощь взрослому</vt:lpstr>
      <vt:lpstr>Третий тип мотивации «создание предметов своими руками для себя» - основан на внутренней заинтересованности ребёнка. Такая мотивация побуждает детей к созданию предметов и поделок для собственного употребления или для своих близких. Дети искренне гордятся своими поделками и охотно пользуются ими.(Художественное конструирование, ориентировка, логика, ручной труд, художественное творчество).  Создание этой мотивации осуществляется по схеме: 1. Вы показываете детям, какую – либо поделку, раскрываете его преимущества и спрашиваете, хотят ли они иметь такой же для себя или для своих родных. 2. Далее показываете всем желающим, как изготовить этот предмет. 3. Изготовленная поделка поступает распоряжение ребёнка. Гордость за дело своих рук – важнейшая основа созидательного отношения к труду. Если ребёнок, уже занят каким – либо интересующим делом, а значит, уже имеет необходимую мотивацию, можно познакомить его с новыми путями решения поставленных задач. </vt:lpstr>
      <vt:lpstr>Ваши вопросы</vt:lpstr>
      <vt:lpstr> </vt:lpstr>
      <vt:lpstr> </vt:lpstr>
      <vt:lpstr> Мотивация и методы стимулирования образовательной деятельности детей</vt:lpstr>
      <vt:lpstr> Мотивация и методы стимулирования образовательной деятельности детей</vt:lpstr>
      <vt:lpstr> Мотивация и методы стимулирования образовательной деятельности детей</vt:lpstr>
      <vt:lpstr> Мотивация и методы стимулирования образовательной деятельности детей</vt:lpstr>
      <vt:lpstr> Мотивация и методы стимулирования образовательной деятельности детей</vt:lpstr>
      <vt:lpstr>Слайд 50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надя</dc:creator>
  <cp:lastModifiedBy>Надежда</cp:lastModifiedBy>
  <cp:revision>72</cp:revision>
  <dcterms:created xsi:type="dcterms:W3CDTF">2013-10-22T16:03:22Z</dcterms:created>
  <dcterms:modified xsi:type="dcterms:W3CDTF">2013-11-28T08:13:40Z</dcterms:modified>
</cp:coreProperties>
</file>